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329" r:id="rId32"/>
    <p:sldId id="287" r:id="rId33"/>
    <p:sldId id="288" r:id="rId34"/>
    <p:sldId id="289" r:id="rId35"/>
    <p:sldId id="290" r:id="rId36"/>
    <p:sldId id="291" r:id="rId37"/>
    <p:sldId id="292" r:id="rId38"/>
    <p:sldId id="293" r:id="rId39"/>
    <p:sldId id="294" r:id="rId40"/>
    <p:sldId id="296" r:id="rId41"/>
    <p:sldId id="297" r:id="rId42"/>
    <p:sldId id="298" r:id="rId43"/>
    <p:sldId id="299" r:id="rId44"/>
    <p:sldId id="327" r:id="rId45"/>
    <p:sldId id="300" r:id="rId46"/>
    <p:sldId id="328" r:id="rId47"/>
    <p:sldId id="301" r:id="rId48"/>
    <p:sldId id="302" r:id="rId49"/>
    <p:sldId id="330" r:id="rId5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125" autoAdjust="0"/>
  </p:normalViewPr>
  <p:slideViewPr>
    <p:cSldViewPr snapToGrid="0">
      <p:cViewPr varScale="1">
        <p:scale>
          <a:sx n="97" d="100"/>
          <a:sy n="97" d="100"/>
        </p:scale>
        <p:origin x="10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A68A3-A3A0-490F-83BF-00A781955F71}" type="datetimeFigureOut">
              <a:rPr lang="ru-RU" smtClean="0"/>
              <a:t>20.02.2021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D66EB-A10D-447C-A295-2C152ECB4D0C}" type="slidenum">
              <a:rPr lang="ru-RU" smtClean="0"/>
              <a:t>‹#›</a:t>
            </a:fld>
            <a:endParaRPr lang="ru-RU"/>
          </a:p>
        </p:txBody>
      </p:sp>
    </p:spTree>
    <p:extLst>
      <p:ext uri="{BB962C8B-B14F-4D97-AF65-F5344CB8AC3E}">
        <p14:creationId xmlns:p14="http://schemas.microsoft.com/office/powerpoint/2010/main" val="67643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ru.wikipedia.org/wiki/%D0%A4%D0%BE%D1%81%D1%84%D0%BE%D1%80%D0%B8%D0%BB%D0%B8%D1%80%D0%BE%D0%B2%D0%B0%D0%BD%D0%B8%D0%B5" TargetMode="External"/><Relationship Id="rId3" Type="http://schemas.openxmlformats.org/officeDocument/2006/relationships/hyperlink" Target="http://ru.wikipedia.org/wiki/%D0%A2%D1%80%D0%B0%D0%BD%D1%81%D0%BB%D0%BE%D0%BA%D0%B0%D1%86%D0%B8%D1%8F#.D0.A4.D0.B8.D0.BB.D0.B0.D0.B4.D0.B5.D0.BB.D1.8C.D1.84.D0.B8.D0.B9.D1.81.D0.BA.D0.B0.D1.8F_.D1.85.D1.80.D0.BE.D0.BC.D0.BE.D1.81.D0.BE.D0.BC.D0.B0" TargetMode="External"/><Relationship Id="rId7" Type="http://schemas.openxmlformats.org/officeDocument/2006/relationships/hyperlink" Target="http://ru.wikipedia.org/wiki/%D0%9A%D0%B8%D0%BD%D0%B0%D0%B7%D1%8B"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en.wikipedia.org/wiki/ABL_(gene)" TargetMode="External"/><Relationship Id="rId5" Type="http://schemas.openxmlformats.org/officeDocument/2006/relationships/hyperlink" Target="http://en.wikipedia.org/wiki/BCR_gene" TargetMode="External"/><Relationship Id="rId10" Type="http://schemas.openxmlformats.org/officeDocument/2006/relationships/hyperlink" Target="http://ru.wikipedia.org/wiki/%D0%A2%D0%B8%D1%80%D0%BE%D0%B7%D0%B8%D0%BD" TargetMode="External"/><Relationship Id="rId4" Type="http://schemas.openxmlformats.org/officeDocument/2006/relationships/hyperlink" Target="http://ru.wikipedia.org/wiki/%D0%A2%D1%80%D0%B0%D0%BD%D1%81%D0%BB%D0%BE%D0%BA%D0%B0%D1%86%D0%B8%D1%8F" TargetMode="External"/><Relationship Id="rId9" Type="http://schemas.openxmlformats.org/officeDocument/2006/relationships/hyperlink" Target="http://ru.wikipedia.org/wiki/%D0%A2%D0%B8%D1%80%D0%BE%D0%B7%D0%B8%D0%BD%D0%BA%D0%B8%D0%BD%D0%B0%D0%B7%D0%B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ciencemag.org/cgi/content/abstract/315/5817/1420"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smtClean="0"/>
          </a:p>
        </p:txBody>
      </p:sp>
      <p:sp>
        <p:nvSpPr>
          <p:cNvPr id="5734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9009E0-868F-4157-97B6-4424D1091B11}" type="slidenum">
              <a:rPr lang="ru-RU" altLang="ru-RU" smtClean="0"/>
              <a:pPr/>
              <a:t>5</a:t>
            </a:fld>
            <a:endParaRPr lang="ru-RU" altLang="ru-RU" smtClean="0"/>
          </a:p>
        </p:txBody>
      </p:sp>
    </p:spTree>
    <p:extLst>
      <p:ext uri="{BB962C8B-B14F-4D97-AF65-F5344CB8AC3E}">
        <p14:creationId xmlns:p14="http://schemas.microsoft.com/office/powerpoint/2010/main" val="237478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2560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CF0D6B-C099-4D9D-927D-B3EBFC35458B}" type="slidenum">
              <a:rPr lang="ru-RU" altLang="ru-RU" smtClean="0"/>
              <a:pPr fontAlgn="base">
                <a:spcBef>
                  <a:spcPct val="0"/>
                </a:spcBef>
                <a:spcAft>
                  <a:spcPct val="0"/>
                </a:spcAft>
              </a:pPr>
              <a:t>36</a:t>
            </a:fld>
            <a:endParaRPr lang="ru-RU" altLang="ru-RU" smtClean="0"/>
          </a:p>
        </p:txBody>
      </p:sp>
    </p:spTree>
    <p:extLst>
      <p:ext uri="{BB962C8B-B14F-4D97-AF65-F5344CB8AC3E}">
        <p14:creationId xmlns:p14="http://schemas.microsoft.com/office/powerpoint/2010/main" val="2241512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DF15393-97A4-47DF-9A49-679CB2C42E6B}" type="slidenum">
              <a:rPr lang="en-US" altLang="ru-RU" smtClean="0"/>
              <a:pPr fontAlgn="base">
                <a:spcBef>
                  <a:spcPct val="0"/>
                </a:spcBef>
                <a:spcAft>
                  <a:spcPct val="0"/>
                </a:spcAft>
              </a:pPr>
              <a:t>40</a:t>
            </a:fld>
            <a:endParaRPr lang="en-US" altLang="ru-RU" smtClean="0"/>
          </a:p>
        </p:txBody>
      </p:sp>
      <p:sp>
        <p:nvSpPr>
          <p:cNvPr id="32771" name="Rectangle 1"/>
          <p:cNvSpPr>
            <a:spLocks noGrp="1" noRot="1" noChangeAspect="1" noChangeArrowheads="1" noTextEdit="1"/>
          </p:cNvSpPr>
          <p:nvPr>
            <p:ph type="sldImg"/>
          </p:nvPr>
        </p:nvSpPr>
        <p:spPr bwMode="auto">
          <a:xfrm>
            <a:off x="820738" y="1006475"/>
            <a:ext cx="6129337" cy="34480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2" name="Text Box 2"/>
          <p:cNvSpPr>
            <a:spLocks noGrp="1" noChangeArrowheads="1"/>
          </p:cNvSpPr>
          <p:nvPr>
            <p:ph type="body" idx="1"/>
          </p:nvPr>
        </p:nvSpPr>
        <p:spPr bwMode="auto">
          <a:xfrm>
            <a:off x="1185863" y="4787900"/>
            <a:ext cx="5407025" cy="1614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7640" rIns="0" bIns="0" numCol="1" anchor="t" anchorCtr="0" compatLnSpc="1">
            <a:prstTxWarp prst="textNoShape">
              <a:avLst/>
            </a:prstTxWarp>
          </a:bodyPr>
          <a:lstStyle/>
          <a:p>
            <a:pPr marL="215900" indent="-214313" eaLnBrk="1" hangingPunct="1">
              <a:lnSpc>
                <a:spcPct val="93000"/>
              </a:lnSpc>
              <a:spcBef>
                <a:spcPct val="0"/>
              </a:spcBef>
              <a:tabLst>
                <a:tab pos="723900" algn="l"/>
                <a:tab pos="1447800" algn="l"/>
                <a:tab pos="2171700" algn="l"/>
                <a:tab pos="2895600" algn="l"/>
                <a:tab pos="3619500" algn="l"/>
                <a:tab pos="4343400" algn="l"/>
                <a:tab pos="5067300" algn="l"/>
              </a:tabLst>
            </a:pPr>
            <a:r>
              <a:rPr lang="en-US" altLang="ru-RU" sz="2000" smtClean="0">
                <a:latin typeface="Arial" panose="020B0604020202020204" pitchFamily="34" charset="0"/>
                <a:ea typeface="Baekmuk Gulim"/>
                <a:cs typeface="Baekmuk Gulim"/>
              </a:rPr>
              <a:t>Hox and ParaHox genes in metazoans. Letters on the nodes of the tree indicate B: Bilateria; C: Chordata; D: Deuterostomia; E: Ecdysozoa; L: Lophotrochozoa; P: Protostomia. Tree topology following Giribet () and Ferrier (). Gene abbreviations: abd‐A: abdominal‐A; Abd‐B: Abdominal‐B; ant‐1: Antennapedia; antHox1: anthozoa hox1; antHox1A: anthozoa hox1A; antHox6: anthozoa hox6; antHox7: anthozoa hox7; antHox8: anthozoa hox8; Antp: Antennapedia; bcd: bicoid; ceh‐13: C. elegans homeobox‐containing gene 13; Cdx: Caudal Type Homeobox; Dfd: Deformed; egl‐5:egg‐layingdefective; Ftz: fushi tarazu; Gsx: Genomic Screened Hox; lab: labial; lin‐39: lineage defective 39; Lox2: Lophotrochozoa Hox2; Lox4: Lophotrochozoa Hox4; Lox5: Lophotrochozoa Hox5; mab‐5: male abnormal 5; nob‐1: no backside 1; Scr: Sex comb reduced; pb: Proboscipedia; Pdx: pancreatic and duodenal homeobox; PG‐1: paralog group 1; PG‐2: paralog group 2; PG‐3: paralog group 3; PG‐4: paralog group 4; and PG‐5: paralog group 5; php‐3:posterior Hox gene paralog 3; Post‐1: Posterior‐1; Post‐2: Posterior‐2; Smox1: Schistosoma mansoni hox1; Smlox5: Schistosoma mansoni lox5; Ubx: Ultrabithorax; Zen: Zerknüllt; Zen2: Zerknüllt2. Red circles indicate genes lacking in the species considered, but present in other members of the taxon. Lines indicate synteny between genes. The length of the depicted cluster is not proportional to the real length in genomes. The symbol “//” indicates that the cluster is interrupted but located on the same chromosome. Split lines indicate that the cluster is located on different chromosomes or scaffolds. A question mark indicates that the genome data are not complete.</a:t>
            </a:r>
          </a:p>
          <a:p>
            <a:pPr marL="215900" indent="-214313" eaLnBrk="1" hangingPunct="1">
              <a:lnSpc>
                <a:spcPct val="93000"/>
              </a:lnSpc>
              <a:spcBef>
                <a:spcPct val="0"/>
              </a:spcBef>
              <a:tabLst>
                <a:tab pos="723900" algn="l"/>
                <a:tab pos="1447800" algn="l"/>
                <a:tab pos="2171700" algn="l"/>
                <a:tab pos="2895600" algn="l"/>
                <a:tab pos="3619500" algn="l"/>
                <a:tab pos="4343400" algn="l"/>
                <a:tab pos="5067300" algn="l"/>
              </a:tabLst>
            </a:pPr>
            <a:r>
              <a:rPr lang="en-US" altLang="ru-RU" sz="2000" smtClean="0">
                <a:latin typeface="Arial" panose="020B0604020202020204" pitchFamily="34" charset="0"/>
                <a:ea typeface="Baekmuk Gulim"/>
                <a:cs typeface="Baekmuk Gulim"/>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extLst>
      <p:ext uri="{BB962C8B-B14F-4D97-AF65-F5344CB8AC3E}">
        <p14:creationId xmlns:p14="http://schemas.microsoft.com/office/powerpoint/2010/main" val="2938711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AC62FF-C0CE-41DD-92E0-3F0797847B0A}" type="slidenum">
              <a:rPr lang="ru-RU" altLang="ru-RU" smtClean="0"/>
              <a:pPr fontAlgn="base">
                <a:spcBef>
                  <a:spcPct val="0"/>
                </a:spcBef>
                <a:spcAft>
                  <a:spcPct val="0"/>
                </a:spcAft>
              </a:pPr>
              <a:t>43</a:t>
            </a:fld>
            <a:endParaRPr lang="ru-RU" altLang="ru-RU" smtClean="0"/>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Tree>
    <p:extLst>
      <p:ext uri="{BB962C8B-B14F-4D97-AF65-F5344CB8AC3E}">
        <p14:creationId xmlns:p14="http://schemas.microsoft.com/office/powerpoint/2010/main" val="212744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ru-RU" smtClean="0"/>
              <a:t>Richard Lewontin</a:t>
            </a:r>
            <a:r>
              <a:rPr lang="ru-RU" altLang="ru-RU" smtClean="0"/>
              <a:t> Внёс значительный вклад в разработку математической базы популяционной генетики и теории эволюции. Левонтин был одним из авторов идеи использования методов молекулярной биологии, как например гелевый электрофорез для исследования вопросов, связанных с генетическим разнообразием и эволюцией.</a:t>
            </a:r>
          </a:p>
          <a:p>
            <a:pPr eaLnBrk="1" hangingPunct="1">
              <a:spcBef>
                <a:spcPct val="0"/>
              </a:spcBef>
            </a:pPr>
            <a:r>
              <a:rPr lang="en-US" altLang="ru-RU" smtClean="0"/>
              <a:t>Lewontin, R. C.; J. L. Hubby (1966). “A molecular approach to the study of genic heterozygosity in natural populations. II. Amount of variation and degree of heterozygosity in natural populations of Drosophila pseudoobscura”. Genetics. 54: 595–609.</a:t>
            </a:r>
            <a:br>
              <a:rPr lang="en-US" altLang="ru-RU" smtClean="0"/>
            </a:br>
            <a:endParaRPr lang="ru-RU" altLang="ru-RU" smtClean="0"/>
          </a:p>
        </p:txBody>
      </p:sp>
      <p:sp>
        <p:nvSpPr>
          <p:cNvPr id="4403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283B2-E47F-411D-94EF-956935438C7C}" type="slidenum">
              <a:rPr lang="ru-RU" altLang="ru-RU" smtClean="0"/>
              <a:pPr fontAlgn="base">
                <a:spcBef>
                  <a:spcPct val="0"/>
                </a:spcBef>
                <a:spcAft>
                  <a:spcPct val="0"/>
                </a:spcAft>
              </a:pPr>
              <a:t>47</a:t>
            </a:fld>
            <a:endParaRPr lang="ru-RU" altLang="ru-RU" smtClean="0"/>
          </a:p>
        </p:txBody>
      </p:sp>
    </p:spTree>
    <p:extLst>
      <p:ext uri="{BB962C8B-B14F-4D97-AF65-F5344CB8AC3E}">
        <p14:creationId xmlns:p14="http://schemas.microsoft.com/office/powerpoint/2010/main" val="277298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D012209-C943-4942-990F-00E04C4AE281}" type="slidenum">
              <a:rPr lang="en-US" altLang="ru-RU" smtClean="0"/>
              <a:pPr/>
              <a:t>13</a:t>
            </a:fld>
            <a:endParaRPr lang="en-US" altLang="ru-RU" smtClean="0"/>
          </a:p>
        </p:txBody>
      </p:sp>
      <p:sp>
        <p:nvSpPr>
          <p:cNvPr id="66563" name="Rectangle 1"/>
          <p:cNvSpPr>
            <a:spLocks noGrp="1" noRot="1" noChangeAspect="1" noChangeArrowheads="1" noTextEdit="1"/>
          </p:cNvSpPr>
          <p:nvPr>
            <p:ph type="sldImg"/>
          </p:nvPr>
        </p:nvSpPr>
        <p:spPr bwMode="auto">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4" name="Rectangle 2"/>
          <p:cNvSpPr>
            <a:spLocks noGrp="1" noChangeArrowheads="1"/>
          </p:cNvSpPr>
          <p:nvPr>
            <p:ph type="body" idx="1"/>
          </p:nvPr>
        </p:nvSpPr>
        <p:spPr bwMode="auto">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ru-RU" altLang="ru-RU" smtClean="0"/>
          </a:p>
        </p:txBody>
      </p:sp>
    </p:spTree>
    <p:extLst>
      <p:ext uri="{BB962C8B-B14F-4D97-AF65-F5344CB8AC3E}">
        <p14:creationId xmlns:p14="http://schemas.microsoft.com/office/powerpoint/2010/main" val="231933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2FB8B9-5213-444A-954D-FEBF3713AA7A}" type="slidenum">
              <a:rPr lang="ru-RU" altLang="ru-RU" smtClean="0"/>
              <a:pPr/>
              <a:t>19</a:t>
            </a:fld>
            <a:endParaRPr lang="ru-RU" altLang="ru-RU" smtClean="0"/>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smtClean="0"/>
              <a:t>Белок BCR-ABL возникает, когда 9-я и 22-я хромосомы обмениваются участками с образованием так называемой </a:t>
            </a:r>
            <a:r>
              <a:rPr lang="ru-RU" altLang="ru-RU" b="1" smtClean="0">
                <a:hlinkClick r:id="rId3"/>
              </a:rPr>
              <a:t>филадельфийской хромосомы</a:t>
            </a:r>
            <a:r>
              <a:rPr lang="ru-RU" altLang="ru-RU" smtClean="0"/>
              <a:t>. В результате этой </a:t>
            </a:r>
            <a:r>
              <a:rPr lang="ru-RU" altLang="ru-RU" b="1" smtClean="0">
                <a:hlinkClick r:id="rId4"/>
              </a:rPr>
              <a:t>транслокации</a:t>
            </a:r>
            <a:r>
              <a:rPr lang="ru-RU" altLang="ru-RU" smtClean="0"/>
              <a:t> совмещаются два гена — </a:t>
            </a:r>
            <a:r>
              <a:rPr lang="ru-RU" altLang="ru-RU" b="1" smtClean="0">
                <a:hlinkClick r:id="rId5"/>
              </a:rPr>
              <a:t>BCR</a:t>
            </a:r>
            <a:r>
              <a:rPr lang="ru-RU" altLang="ru-RU" smtClean="0"/>
              <a:t> и </a:t>
            </a:r>
            <a:r>
              <a:rPr lang="ru-RU" altLang="ru-RU" b="1" smtClean="0">
                <a:hlinkClick r:id="rId6"/>
              </a:rPr>
              <a:t>c-ABL</a:t>
            </a:r>
            <a:r>
              <a:rPr lang="ru-RU" altLang="ru-RU" smtClean="0"/>
              <a:t>, которые в норме находятся на разных хромосомах, и образуется ген белка BCR-ABL. (Понятно, что в нормальных клетках такого гена нет, и, соответственно, нет и белка BCR-ABL.) Белок BCR-ABL — это </a:t>
            </a:r>
            <a:r>
              <a:rPr lang="ru-RU" altLang="ru-RU" b="1" smtClean="0">
                <a:hlinkClick r:id="rId7"/>
              </a:rPr>
              <a:t>киназа</a:t>
            </a:r>
            <a:r>
              <a:rPr lang="ru-RU" altLang="ru-RU" smtClean="0"/>
              <a:t>, то есть фермент, который может </a:t>
            </a:r>
            <a:r>
              <a:rPr lang="ru-RU" altLang="ru-RU" b="1" smtClean="0">
                <a:hlinkClick r:id="rId8"/>
              </a:rPr>
              <a:t>фосфорилировать</a:t>
            </a:r>
            <a:r>
              <a:rPr lang="ru-RU" altLang="ru-RU" smtClean="0"/>
              <a:t> определенные мишени (точнее, это </a:t>
            </a:r>
            <a:r>
              <a:rPr lang="ru-RU" altLang="ru-RU" b="1" smtClean="0">
                <a:hlinkClick r:id="rId9"/>
              </a:rPr>
              <a:t>тирозинкиназа</a:t>
            </a:r>
            <a:r>
              <a:rPr lang="ru-RU" altLang="ru-RU" smtClean="0"/>
              <a:t> — фермент, который может фосфорилировать </a:t>
            </a:r>
            <a:r>
              <a:rPr lang="ru-RU" altLang="ru-RU" b="1" smtClean="0">
                <a:hlinkClick r:id="rId10"/>
              </a:rPr>
              <a:t>тирозиновый</a:t>
            </a:r>
            <a:r>
              <a:rPr lang="ru-RU" altLang="ru-RU" smtClean="0"/>
              <a:t> остаток специфических клеточных белков-мишеней). Появление таких фосфорилированных мишеней запускает сложный каскад изменений, в результате которых происходит злокачественная трансформация (в данном случае приводящая к хроническому миелолейкозу). </a:t>
            </a:r>
          </a:p>
        </p:txBody>
      </p:sp>
    </p:spTree>
    <p:extLst>
      <p:ext uri="{BB962C8B-B14F-4D97-AF65-F5344CB8AC3E}">
        <p14:creationId xmlns:p14="http://schemas.microsoft.com/office/powerpoint/2010/main" val="3567053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ru-RU" smtClean="0"/>
              <a:t>Существуют сложности с определением вида у прокариот, по следующим причинам:</a:t>
            </a:r>
          </a:p>
          <a:p>
            <a:pPr eaLnBrk="1" hangingPunct="1">
              <a:spcBef>
                <a:spcPct val="0"/>
              </a:spcBef>
            </a:pPr>
            <a:r>
              <a:rPr lang="ru-RU" altLang="ru-RU" smtClean="0"/>
              <a:t>Отсутствие полового размножения.</a:t>
            </a:r>
          </a:p>
          <a:p>
            <a:pPr eaLnBrk="1" hangingPunct="1">
              <a:spcBef>
                <a:spcPct val="0"/>
              </a:spcBef>
            </a:pPr>
            <a:r>
              <a:rPr lang="ru-RU" altLang="ru-RU" smtClean="0"/>
              <a:t>Слабая применимость морфологического критерия.</a:t>
            </a:r>
          </a:p>
          <a:p>
            <a:pPr eaLnBrk="1" hangingPunct="1">
              <a:spcBef>
                <a:spcPct val="0"/>
              </a:spcBef>
            </a:pPr>
            <a:r>
              <a:rPr lang="ru-RU" altLang="ru-RU" smtClean="0"/>
              <a:t>Широкое распространение горизонтального переноса генов.</a:t>
            </a:r>
          </a:p>
          <a:p>
            <a:pPr eaLnBrk="1" hangingPunct="1">
              <a:spcBef>
                <a:spcPct val="0"/>
              </a:spcBef>
            </a:pPr>
            <a:r>
              <a:rPr lang="ru-RU" altLang="ru-RU" smtClean="0"/>
              <a:t>В связи с этим в микробиологии применяется в основном молекулярно-генетический критерий. Во многих работах принято за правило считать границей вида 97% или, по более новым данным, 98,7% совпадения последовательностей 16S РНК из малой субъединицы рибосом.</a:t>
            </a:r>
          </a:p>
          <a:p>
            <a:pPr eaLnBrk="1" hangingPunct="1">
              <a:spcBef>
                <a:spcPct val="0"/>
              </a:spcBef>
            </a:pPr>
            <a:endParaRPr lang="ru-RU" altLang="ru-RU" smtClean="0"/>
          </a:p>
        </p:txBody>
      </p:sp>
      <p:sp>
        <p:nvSpPr>
          <p:cNvPr id="614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AFFC7C-74E2-449E-A4E3-D0CD59896D00}" type="slidenum">
              <a:rPr lang="ru-RU" altLang="ru-RU" smtClean="0"/>
              <a:pPr fontAlgn="base">
                <a:spcBef>
                  <a:spcPct val="0"/>
                </a:spcBef>
                <a:spcAft>
                  <a:spcPct val="0"/>
                </a:spcAft>
              </a:pPr>
              <a:t>22</a:t>
            </a:fld>
            <a:endParaRPr lang="ru-RU" altLang="ru-RU" smtClean="0"/>
          </a:p>
        </p:txBody>
      </p:sp>
    </p:spTree>
    <p:extLst>
      <p:ext uri="{BB962C8B-B14F-4D97-AF65-F5344CB8AC3E}">
        <p14:creationId xmlns:p14="http://schemas.microsoft.com/office/powerpoint/2010/main" val="126382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0D0794-9996-46D1-9D02-7F577617BC3C}" type="slidenum">
              <a:rPr lang="ru-RU" altLang="ru-RU" smtClean="0">
                <a:latin typeface="Arial" panose="020B0604020202020204" pitchFamily="34" charset="0"/>
                <a:cs typeface="Arial" panose="020B0604020202020204" pitchFamily="34" charset="0"/>
              </a:rPr>
              <a:pPr fontAlgn="base">
                <a:spcBef>
                  <a:spcPct val="0"/>
                </a:spcBef>
                <a:spcAft>
                  <a:spcPct val="0"/>
                </a:spcAft>
              </a:pPr>
              <a:t>26</a:t>
            </a:fld>
            <a:endParaRPr lang="ru-RU" altLang="ru-RU" smtClean="0">
              <a:latin typeface="Arial" panose="020B0604020202020204" pitchFamily="34" charset="0"/>
              <a:cs typeface="Arial" panose="020B0604020202020204" pitchFamily="34" charset="0"/>
            </a:endParaRPr>
          </a:p>
        </p:txBody>
      </p:sp>
      <p:sp>
        <p:nvSpPr>
          <p:cNvPr id="1126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8" name="Notes Placeholder 2"/>
          <p:cNvSpPr>
            <a:spLocks noGrp="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ru-RU" smtClean="0"/>
              <a:t>Divergent evolution occurs when two species are separated by some degree (be it by distance/natural obstacles creating diffusion or by other factors) and one group of said species develops different attributes that gradually cause future generations to become differentiated enough to be considered an independent species. Despite this, the different characteristics of the species (homologous structures) are still recognizable enough to be seen as being related, even if their structure and function have changed somewhat</a:t>
            </a:r>
          </a:p>
        </p:txBody>
      </p:sp>
      <p:sp>
        <p:nvSpPr>
          <p:cNvPr id="11269"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A868C8EA-1DD3-4C21-89CE-3F3C43D8B38B}" type="slidenum">
              <a:rPr lang="en-US" altLang="ru-RU" sz="1200">
                <a:latin typeface="Times" panose="02020603050405020304" pitchFamily="18" charset="0"/>
                <a:ea typeface="MS PGothic" panose="020B0600070205080204" pitchFamily="34" charset="-128"/>
                <a:cs typeface="Arial" panose="020B0604020202020204" pitchFamily="34" charset="0"/>
              </a:rPr>
              <a:pPr algn="r" eaLnBrk="1" hangingPunct="1"/>
              <a:t>26</a:t>
            </a:fld>
            <a:endParaRPr lang="en-US" altLang="ru-RU" sz="1200">
              <a:latin typeface="Times" panose="02020603050405020304" pitchFamily="18"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7182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9168C7-7DB0-4532-ADA4-880F96C03D97}" type="slidenum">
              <a:rPr lang="ru-RU" altLang="ru-RU" smtClean="0">
                <a:latin typeface="Arial" panose="020B0604020202020204" pitchFamily="34" charset="0"/>
                <a:cs typeface="Arial" panose="020B0604020202020204" pitchFamily="34" charset="0"/>
              </a:rPr>
              <a:pPr fontAlgn="base">
                <a:spcBef>
                  <a:spcPct val="0"/>
                </a:spcBef>
                <a:spcAft>
                  <a:spcPct val="0"/>
                </a:spcAft>
              </a:pPr>
              <a:t>28</a:t>
            </a:fld>
            <a:endParaRPr lang="ru-RU" altLang="ru-RU" smtClean="0">
              <a:latin typeface="Arial" panose="020B0604020202020204" pitchFamily="34" charset="0"/>
              <a:cs typeface="Arial" panose="020B0604020202020204" pitchFamily="34" charset="0"/>
            </a:endParaRPr>
          </a:p>
        </p:txBody>
      </p:sp>
      <p:sp>
        <p:nvSpPr>
          <p:cNvPr id="143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FCADDF62-9213-4E13-8357-58DC18118AF9}" type="slidenum">
              <a:rPr lang="en-US" altLang="ru-RU" sz="1200">
                <a:latin typeface="Times" panose="02020603050405020304" pitchFamily="18" charset="0"/>
                <a:ea typeface="MS PGothic" panose="020B0600070205080204" pitchFamily="34" charset="-128"/>
                <a:cs typeface="Arial" panose="020B0604020202020204" pitchFamily="34" charset="0"/>
              </a:rPr>
              <a:pPr algn="r" eaLnBrk="1" hangingPunct="1"/>
              <a:t>28</a:t>
            </a:fld>
            <a:endParaRPr lang="en-US" altLang="ru-RU" sz="1200">
              <a:latin typeface="Times" panose="02020603050405020304" pitchFamily="18" charset="0"/>
              <a:ea typeface="MS PGothic" panose="020B0600070205080204" pitchFamily="34" charset="-128"/>
              <a:cs typeface="Arial" panose="020B0604020202020204" pitchFamily="34" charset="0"/>
            </a:endParaRPr>
          </a:p>
        </p:txBody>
      </p:sp>
      <p:sp>
        <p:nvSpPr>
          <p:cNvPr id="143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3"/>
          <p:cNvSpPr>
            <a:spLocks noGrp="1" noChangeArrowheads="1"/>
          </p:cNvSpPr>
          <p:nvPr>
            <p:ph type="body" idx="1"/>
          </p:nvPr>
        </p:nvSpPr>
        <p:spPr bwMode="auto">
          <a:xfrm>
            <a:off x="914400" y="4343400"/>
            <a:ext cx="5029200" cy="4114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ru-RU" smtClean="0"/>
              <a:t>Сходящаяся эволюция в сходных условиях заполняла аналогичные экологические ниши в аналогичных средах, поэтому были выбраны аналогичные адаптации но это не близкородственные виды.</a:t>
            </a:r>
          </a:p>
        </p:txBody>
      </p:sp>
    </p:spTree>
    <p:extLst>
      <p:ext uri="{BB962C8B-B14F-4D97-AF65-F5344CB8AC3E}">
        <p14:creationId xmlns:p14="http://schemas.microsoft.com/office/powerpoint/2010/main" val="161672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ru-RU" smtClean="0"/>
              <a:t>Жук приспособился питаться этим ядовитым для других насекомых растением.</a:t>
            </a:r>
          </a:p>
        </p:txBody>
      </p:sp>
      <p:sp>
        <p:nvSpPr>
          <p:cNvPr id="1741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2184B5-4EA9-4882-876F-89882F96673B}" type="slidenum">
              <a:rPr lang="ru-RU" altLang="ru-RU" smtClean="0"/>
              <a:pPr fontAlgn="base">
                <a:spcBef>
                  <a:spcPct val="0"/>
                </a:spcBef>
                <a:spcAft>
                  <a:spcPct val="0"/>
                </a:spcAft>
              </a:pPr>
              <a:t>30</a:t>
            </a:fld>
            <a:endParaRPr lang="ru-RU" altLang="ru-RU" smtClean="0"/>
          </a:p>
        </p:txBody>
      </p:sp>
    </p:spTree>
    <p:extLst>
      <p:ext uri="{BB962C8B-B14F-4D97-AF65-F5344CB8AC3E}">
        <p14:creationId xmlns:p14="http://schemas.microsoft.com/office/powerpoint/2010/main" val="159744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ru-RU" smtClean="0"/>
              <a:t>Peter G. Ryan, Paulette Bloomer, Coleen L. Moloney, Tyron J. Grant, Wayne Delport. </a:t>
            </a:r>
            <a:r>
              <a:rPr lang="en-US" altLang="ru-RU" smtClean="0">
                <a:hlinkClick r:id="rId3"/>
              </a:rPr>
              <a:t>Ecological Speciation in South Atlantic Island Finches</a:t>
            </a:r>
            <a:r>
              <a:rPr lang="en-US" altLang="ru-RU" smtClean="0"/>
              <a:t> // </a:t>
            </a:r>
            <a:r>
              <a:rPr lang="en-US" altLang="ru-RU" i="1" smtClean="0"/>
              <a:t>Science</a:t>
            </a:r>
            <a:r>
              <a:rPr lang="en-US" altLang="ru-RU" smtClean="0"/>
              <a:t>. 2007. V. 315. P. 1420–1423.</a:t>
            </a:r>
            <a:endParaRPr lang="ru-RU" altLang="ru-RU" smtClean="0"/>
          </a:p>
        </p:txBody>
      </p:sp>
      <p:sp>
        <p:nvSpPr>
          <p:cNvPr id="1946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813F1C-9C0D-47EA-A83F-1CE7469C7C4E}" type="slidenum">
              <a:rPr lang="ru-RU" altLang="ru-RU" smtClean="0"/>
              <a:pPr fontAlgn="base">
                <a:spcBef>
                  <a:spcPct val="0"/>
                </a:spcBef>
                <a:spcAft>
                  <a:spcPct val="0"/>
                </a:spcAft>
              </a:pPr>
              <a:t>32</a:t>
            </a:fld>
            <a:endParaRPr lang="ru-RU" altLang="ru-RU" smtClean="0"/>
          </a:p>
        </p:txBody>
      </p:sp>
    </p:spTree>
    <p:extLst>
      <p:ext uri="{BB962C8B-B14F-4D97-AF65-F5344CB8AC3E}">
        <p14:creationId xmlns:p14="http://schemas.microsoft.com/office/powerpoint/2010/main" val="346069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ru-RU" dirty="0" smtClean="0"/>
              <a:t>Классическим примером </a:t>
            </a:r>
            <a:r>
              <a:rPr lang="ru-RU" altLang="ru-RU" dirty="0" err="1" smtClean="0"/>
              <a:t>симпатрического</a:t>
            </a:r>
            <a:r>
              <a:rPr lang="ru-RU" altLang="ru-RU" dirty="0" smtClean="0"/>
              <a:t> видообразования является сверхбыстрая дивергенция рыб-</a:t>
            </a:r>
            <a:r>
              <a:rPr lang="ru-RU" altLang="ru-RU" dirty="0" err="1" smtClean="0"/>
              <a:t>цихлид</a:t>
            </a:r>
            <a:r>
              <a:rPr lang="ru-RU" altLang="ru-RU" dirty="0" smtClean="0"/>
              <a:t> больших африканских озёр — Малави, Танганьика и Виктория.  Озёра имеют разный возраст, но все они относительно молоды. Каждое озеро изначально было заселено небольшим числом видов рыб, которые стали быстро </a:t>
            </a:r>
            <a:r>
              <a:rPr lang="ru-RU" altLang="ru-RU" dirty="0" err="1" smtClean="0"/>
              <a:t>дивергировать</a:t>
            </a:r>
            <a:r>
              <a:rPr lang="ru-RU" altLang="ru-RU" dirty="0" smtClean="0"/>
              <a:t>, причём эволюция в каждом озере шла в значительной мере независимо. В озере Танганьика 250 видов </a:t>
            </a:r>
            <a:r>
              <a:rPr lang="ru-RU" altLang="ru-RU" dirty="0" err="1" smtClean="0"/>
              <a:t>цихлид</a:t>
            </a:r>
            <a:r>
              <a:rPr lang="ru-RU" altLang="ru-RU" dirty="0" smtClean="0"/>
              <a:t> образовалось за 12−15 млн лет, в Малави — 500 видов менее чем за 5 млн лет. Рекордная скорость видообразования зафиксирована в самом молодом озере, Виктории, где на формирование 500 эндемичных видов ушло, по разным оценкам, от 15 до 100 тысяч лет.  Как обычно бывает в подобных случаях, освоение сходных ниш вело к независимому появлению сходных жизненных форм в разных озёрах.</a:t>
            </a:r>
          </a:p>
          <a:p>
            <a:pPr eaLnBrk="1" hangingPunct="1">
              <a:spcBef>
                <a:spcPct val="0"/>
              </a:spcBef>
            </a:pPr>
            <a:r>
              <a:rPr lang="ru-RU" altLang="ru-RU" dirty="0" smtClean="0"/>
              <a:t>В природе разные виды африканских </a:t>
            </a:r>
            <a:r>
              <a:rPr lang="ru-RU" altLang="ru-RU" dirty="0" err="1" smtClean="0"/>
              <a:t>цихлид</a:t>
            </a:r>
            <a:r>
              <a:rPr lang="ru-RU" altLang="ru-RU" dirty="0" smtClean="0"/>
              <a:t> обычно не скрещиваются между собой. Репродуктивная изоляция обеспечивается в основном брачными предпочтениями. По-видимому, одним из главных факторов, обеспечивших быстрое видообразование у </a:t>
            </a:r>
            <a:r>
              <a:rPr lang="ru-RU" altLang="ru-RU" dirty="0" err="1" smtClean="0"/>
              <a:t>цихлид</a:t>
            </a:r>
            <a:r>
              <a:rPr lang="ru-RU" altLang="ru-RU" dirty="0" smtClean="0"/>
              <a:t>, был половой отбор.</a:t>
            </a:r>
          </a:p>
          <a:p>
            <a:pPr eaLnBrk="1" hangingPunct="1">
              <a:spcBef>
                <a:spcPct val="0"/>
              </a:spcBef>
            </a:pPr>
            <a:endParaRPr lang="ru-RU" altLang="ru-RU" dirty="0" smtClean="0"/>
          </a:p>
        </p:txBody>
      </p:sp>
      <p:sp>
        <p:nvSpPr>
          <p:cNvPr id="2150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8AE364-0184-4228-AEE3-29A2B98E7C8B}" type="slidenum">
              <a:rPr lang="ru-RU" altLang="ru-RU" smtClean="0"/>
              <a:pPr fontAlgn="base">
                <a:spcBef>
                  <a:spcPct val="0"/>
                </a:spcBef>
                <a:spcAft>
                  <a:spcPct val="0"/>
                </a:spcAft>
              </a:pPr>
              <a:t>33</a:t>
            </a:fld>
            <a:endParaRPr lang="ru-RU" altLang="ru-RU" smtClean="0"/>
          </a:p>
        </p:txBody>
      </p:sp>
    </p:spTree>
    <p:extLst>
      <p:ext uri="{BB962C8B-B14F-4D97-AF65-F5344CB8AC3E}">
        <p14:creationId xmlns:p14="http://schemas.microsoft.com/office/powerpoint/2010/main" val="412805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3874AF47-EDF0-4588-8C08-F8745FE5988F}" type="datetimeFigureOut">
              <a:rPr lang="ru-RU" smtClean="0"/>
              <a:t>20.02.2021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301972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874AF47-EDF0-4588-8C08-F8745FE5988F}" type="datetimeFigureOut">
              <a:rPr lang="ru-RU" smtClean="0"/>
              <a:t>20.02.2021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386252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874AF47-EDF0-4588-8C08-F8745FE5988F}" type="datetimeFigureOut">
              <a:rPr lang="ru-RU" smtClean="0"/>
              <a:t>20.02.2021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4024755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1325563"/>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969663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874AF47-EDF0-4588-8C08-F8745FE5988F}" type="datetimeFigureOut">
              <a:rPr lang="ru-RU" smtClean="0"/>
              <a:t>20.02.2021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3559579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3874AF47-EDF0-4588-8C08-F8745FE5988F}" type="datetimeFigureOut">
              <a:rPr lang="ru-RU" smtClean="0"/>
              <a:t>20.02.2021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4054820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3874AF47-EDF0-4588-8C08-F8745FE5988F}" type="datetimeFigureOut">
              <a:rPr lang="ru-RU" smtClean="0"/>
              <a:t>20.02.2021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1837946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3874AF47-EDF0-4588-8C08-F8745FE5988F}" type="datetimeFigureOut">
              <a:rPr lang="ru-RU" smtClean="0"/>
              <a:t>20.02.2021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272580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3874AF47-EDF0-4588-8C08-F8745FE5988F}" type="datetimeFigureOut">
              <a:rPr lang="ru-RU" smtClean="0"/>
              <a:t>20.02.2021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224536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874AF47-EDF0-4588-8C08-F8745FE5988F}" type="datetimeFigureOut">
              <a:rPr lang="ru-RU" smtClean="0"/>
              <a:t>20.02.2021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3987335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3874AF47-EDF0-4588-8C08-F8745FE5988F}" type="datetimeFigureOut">
              <a:rPr lang="ru-RU" smtClean="0"/>
              <a:t>20.02.2021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3889235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3874AF47-EDF0-4588-8C08-F8745FE5988F}" type="datetimeFigureOut">
              <a:rPr lang="ru-RU" smtClean="0"/>
              <a:t>20.02.2021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FAA603A-5897-4B89-9457-9310F5B5AD57}" type="slidenum">
              <a:rPr lang="ru-RU" smtClean="0"/>
              <a:t>‹#›</a:t>
            </a:fld>
            <a:endParaRPr lang="ru-RU"/>
          </a:p>
        </p:txBody>
      </p:sp>
    </p:spTree>
    <p:extLst>
      <p:ext uri="{BB962C8B-B14F-4D97-AF65-F5344CB8AC3E}">
        <p14:creationId xmlns:p14="http://schemas.microsoft.com/office/powerpoint/2010/main" val="2789705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4AF47-EDF0-4588-8C08-F8745FE5988F}" type="datetimeFigureOut">
              <a:rPr lang="ru-RU" smtClean="0"/>
              <a:t>20.02.2021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AA603A-5897-4B89-9457-9310F5B5AD57}" type="slidenum">
              <a:rPr lang="ru-RU" smtClean="0"/>
              <a:t>‹#›</a:t>
            </a:fld>
            <a:endParaRPr lang="ru-RU"/>
          </a:p>
        </p:txBody>
      </p:sp>
    </p:spTree>
    <p:extLst>
      <p:ext uri="{BB962C8B-B14F-4D97-AF65-F5344CB8AC3E}">
        <p14:creationId xmlns:p14="http://schemas.microsoft.com/office/powerpoint/2010/main" val="1307305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hyperlink" Target="https://www.ncbi.nlm.nih.gov/pmc/articles/PMC5633606/" TargetMode="External"/><Relationship Id="rId3" Type="http://schemas.openxmlformats.org/officeDocument/2006/relationships/hyperlink" Target="https://dx.doi.org/10.1007/s10577-017-9570-z" TargetMode="External"/><Relationship Id="rId7" Type="http://schemas.openxmlformats.org/officeDocument/2006/relationships/hyperlink" Target="https://dx.doi.org/10.3390/genes10050336" TargetMode="External"/><Relationship Id="rId2" Type="http://schemas.openxmlformats.org/officeDocument/2006/relationships/hyperlink" Target="https://www.ncbi.nlm.nih.gov/pmc/articles/PMC5857283/" TargetMode="External"/><Relationship Id="rId1" Type="http://schemas.openxmlformats.org/officeDocument/2006/relationships/slideLayout" Target="../slideLayouts/slideLayout7.xml"/><Relationship Id="rId6" Type="http://schemas.openxmlformats.org/officeDocument/2006/relationships/hyperlink" Target="https://www.ncbi.nlm.nih.gov/pmc/articles/PMC6562965/" TargetMode="External"/><Relationship Id="rId11" Type="http://schemas.openxmlformats.org/officeDocument/2006/relationships/hyperlink" Target="https://doi.org/10.15252/embr.201642743" TargetMode="External"/><Relationship Id="rId5" Type="http://schemas.openxmlformats.org/officeDocument/2006/relationships/hyperlink" Target="https://dx.doi.org/10.1186/s12862-019-1530-0" TargetMode="External"/><Relationship Id="rId10" Type="http://schemas.openxmlformats.org/officeDocument/2006/relationships/hyperlink" Target="https://doi.org/10.1111/j.1574-6976.2008.00136.x" TargetMode="External"/><Relationship Id="rId4" Type="http://schemas.openxmlformats.org/officeDocument/2006/relationships/hyperlink" Target="https://www.ncbi.nlm.nih.gov/pmc/articles/PMC6822395/" TargetMode="External"/><Relationship Id="rId9" Type="http://schemas.openxmlformats.org/officeDocument/2006/relationships/hyperlink" Target="https://dx.doi.org/10.3389/fmicb.2017.0186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http://www.google.com/url?sa=i&amp;rct=j&amp;q=divergent+evolution&amp;source=images&amp;cd=&amp;cad=rja&amp;docid=lCDpsI4k5xQVoM&amp;tbnid=NsZwwZ1zCQjTfM:&amp;ved=0CAUQjRw&amp;url=http://www.sparknotes.com/biology/evolution/patternsofevolution/section1.rhtml&amp;ei=RL1dUY_wLo3u9ASVn4DIAQ&amp;bvm=bv.44770516,d.eWU&amp;psig=AFQjCNEraFA2CZ6KuaVZoW1W1lqUShFIbA&amp;ust=1365184114698748" TargetMode="Externa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5.xml"/><Relationship Id="rId7" Type="http://schemas.openxmlformats.org/officeDocument/2006/relationships/hyperlink" Target="http://www.google.com/url?sa=i&amp;rct=j&amp;q=divergent+evolution&amp;source=images&amp;cd=&amp;cad=rja&amp;docid=-KswpWsZgnEgZM&amp;tbnid=5qVVYHhpDLLGHM:&amp;ved=0CAUQjRw&amp;url=http://mcat-review.org/evolution.php&amp;ei=Wr1dUdSQE4aa9QS2yYDoCA&amp;bvm=bv.44770516,d.eWU&amp;psig=AFQjCNEraFA2CZ6KuaVZoW1W1lqUShFIbA&amp;ust=1365184114698748" TargetMode="Externa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49.png"/><Relationship Id="rId5" Type="http://schemas.openxmlformats.org/officeDocument/2006/relationships/hyperlink" Target="http://www.google.com/url?sa=i&amp;source=images&amp;cd=&amp;cad=rja&amp;docid=ehRjk0AIzEmUxM&amp;tbnid=xzcsXjTpQH6e_M:&amp;ved=0CAgQjRwwAA&amp;url=http://brownapreview.wikispaces.com/Evolution&amp;ei=KMRdUcHfC5G-9gSgy4HIBA&amp;psig=AFQjCNGiragoor0qOEMD3OYWjjp5QMOV5w&amp;ust=1365185960303084" TargetMode="Externa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1.xml"/><Relationship Id="rId6" Type="http://schemas.openxmlformats.org/officeDocument/2006/relationships/hyperlink" Target="http://www.google.com/url?sa=i&amp;rct=j&amp;q=convergent+evolution&amp;source=images&amp;cd=&amp;cad=rja&amp;docid=45GPMe988G5ysM&amp;tbnid=3YIYYCXGq_FK1M:&amp;ved=0CAUQjRw&amp;url=http://en.wikipedia.org/wiki/Convergent_evolution&amp;ei=YcZdUc76FYbo9AT6v4Eo&amp;bvm=bv.44770516,d.eWU&amp;psig=AFQjCNEdd0GZYIlthP9udsVAlE5u-9A6Mw&amp;ust=1365186521926687" TargetMode="External"/><Relationship Id="rId5" Type="http://schemas.openxmlformats.org/officeDocument/2006/relationships/image" Target="../media/image54.jpe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notesSlide" Target="../notesSlides/notesSlide6.xml"/><Relationship Id="rId7" Type="http://schemas.openxmlformats.org/officeDocument/2006/relationships/image" Target="../media/image57.jpe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55.png"/><Relationship Id="rId5" Type="http://schemas.openxmlformats.org/officeDocument/2006/relationships/hyperlink" Target="http://www.google.com/url?sa=i&amp;rct=j&amp;q=convergent+evolution&amp;source=images&amp;cd=&amp;cad=rja&amp;docid=45GPMe988G5ysM&amp;tbnid=3YIYYCXGq_FK1M:&amp;ved=0CAUQjRw&amp;url=http://en.wikipedia.org/wiki/Convergent_evolution&amp;ei=YcZdUc76FYbo9AT6v4Eo&amp;bvm=bv.44770516,d.eWU&amp;psig=AFQjCNEdd0GZYIlthP9udsVAlE5u-9A6Mw&amp;ust=1365186521926687" TargetMode="External"/><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hyperlink" Target="https://doi.org/10.1098/rspb.2014.2773" TargetMode="Externa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hyperlink" Target="http://dx.doi.org/10.1038/nature14181" TargetMode="Externa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7.emf"/></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pubmed/29762547"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nvGraphicFramePr>
        <p:xfrm>
          <a:off x="2381250" y="4143376"/>
          <a:ext cx="7467600" cy="2378075"/>
        </p:xfrm>
        <a:graphic>
          <a:graphicData uri="http://schemas.openxmlformats.org/drawingml/2006/table">
            <a:tbl>
              <a:tblPr/>
              <a:tblGrid>
                <a:gridCol w="2000250">
                  <a:extLst>
                    <a:ext uri="{9D8B030D-6E8A-4147-A177-3AD203B41FA5}">
                      <a16:colId xmlns:a16="http://schemas.microsoft.com/office/drawing/2014/main" val="20000"/>
                    </a:ext>
                  </a:extLst>
                </a:gridCol>
                <a:gridCol w="985837">
                  <a:extLst>
                    <a:ext uri="{9D8B030D-6E8A-4147-A177-3AD203B41FA5}">
                      <a16:colId xmlns:a16="http://schemas.microsoft.com/office/drawing/2014/main" val="20001"/>
                    </a:ext>
                  </a:extLst>
                </a:gridCol>
                <a:gridCol w="1493838">
                  <a:extLst>
                    <a:ext uri="{9D8B030D-6E8A-4147-A177-3AD203B41FA5}">
                      <a16:colId xmlns:a16="http://schemas.microsoft.com/office/drawing/2014/main" val="20002"/>
                    </a:ext>
                  </a:extLst>
                </a:gridCol>
                <a:gridCol w="1493837">
                  <a:extLst>
                    <a:ext uri="{9D8B030D-6E8A-4147-A177-3AD203B41FA5}">
                      <a16:colId xmlns:a16="http://schemas.microsoft.com/office/drawing/2014/main" val="20003"/>
                    </a:ext>
                  </a:extLst>
                </a:gridCol>
                <a:gridCol w="1493838">
                  <a:extLst>
                    <a:ext uri="{9D8B030D-6E8A-4147-A177-3AD203B41FA5}">
                      <a16:colId xmlns:a16="http://schemas.microsoft.com/office/drawing/2014/main" val="20004"/>
                    </a:ext>
                  </a:extLst>
                </a:gridCol>
              </a:tblGrid>
              <a:tr h="18292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Организм</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Частота последовательностей</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365858">
                <a:tc vMerge="1">
                  <a:txBody>
                    <a:bodyPr/>
                    <a:lstStyle/>
                    <a:p>
                      <a:endParaRPr lang="ru-RU"/>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уникальных</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умеренно повторяющихся</a:t>
                      </a: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ru-RU" sz="12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часто повторяющихся</a:t>
                      </a: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ru-RU" sz="12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Очень часто повторяющихся</a:t>
                      </a: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ru-RU" sz="12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29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err="1" smtClean="0">
                          <a:ln>
                            <a:noFill/>
                          </a:ln>
                          <a:solidFill>
                            <a:schemeClr val="tx1"/>
                          </a:solidFill>
                          <a:effectLst/>
                          <a:latin typeface="Times New Roman" pitchFamily="18" charset="0"/>
                          <a:cs typeface="Times New Roman" pitchFamily="18" charset="0"/>
                        </a:rPr>
                        <a:t>Nassaria</a:t>
                      </a:r>
                      <a:r>
                        <a:rPr kumimoji="0" lang="en-US" sz="1200" b="0" i="1" u="none" strike="noStrike" cap="none" normalizeH="0" baseline="0" dirty="0" smtClean="0">
                          <a:ln>
                            <a:noFill/>
                          </a:ln>
                          <a:solidFill>
                            <a:schemeClr val="tx1"/>
                          </a:solidFill>
                          <a:effectLst/>
                          <a:latin typeface="Times New Roman" pitchFamily="18" charset="0"/>
                          <a:cs typeface="Times New Roman" pitchFamily="18" charset="0"/>
                        </a:rPr>
                        <a:t> obsolete</a:t>
                      </a: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улитка)</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err="1" smtClean="0">
                          <a:ln>
                            <a:noFill/>
                          </a:ln>
                          <a:solidFill>
                            <a:schemeClr val="tx1"/>
                          </a:solidFill>
                          <a:effectLst/>
                          <a:latin typeface="Times New Roman" pitchFamily="18" charset="0"/>
                          <a:cs typeface="Times New Roman" pitchFamily="18" charset="0"/>
                        </a:rPr>
                        <a:t>Bos</a:t>
                      </a:r>
                      <a:r>
                        <a:rPr kumimoji="0" lang="en-US" sz="12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200" b="0" i="1" u="none" strike="noStrike" cap="none" normalizeH="0" baseline="0" dirty="0" err="1" smtClean="0">
                          <a:ln>
                            <a:noFill/>
                          </a:ln>
                          <a:solidFill>
                            <a:schemeClr val="tx1"/>
                          </a:solidFill>
                          <a:effectLst/>
                          <a:latin typeface="Times New Roman" pitchFamily="18" charset="0"/>
                          <a:cs typeface="Times New Roman" pitchFamily="18" charset="0"/>
                        </a:rPr>
                        <a:t>taurus</a:t>
                      </a:r>
                      <a:endParaRPr kumimoji="0" lang="ru-RU"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(корова</a:t>
                      </a: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ru-RU"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err="1" smtClean="0">
                          <a:ln>
                            <a:noFill/>
                          </a:ln>
                          <a:solidFill>
                            <a:schemeClr val="tx1"/>
                          </a:solidFill>
                          <a:effectLst/>
                          <a:latin typeface="Times New Roman" pitchFamily="18" charset="0"/>
                          <a:cs typeface="Times New Roman" pitchFamily="18" charset="0"/>
                        </a:rPr>
                        <a:t>Xenopus</a:t>
                      </a:r>
                      <a:r>
                        <a:rPr kumimoji="0" lang="en-US" sz="12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200" b="0" i="1" u="none" strike="noStrike" cap="none" normalizeH="0" baseline="0" dirty="0" err="1" smtClean="0">
                          <a:ln>
                            <a:noFill/>
                          </a:ln>
                          <a:solidFill>
                            <a:schemeClr val="tx1"/>
                          </a:solidFill>
                          <a:effectLst/>
                          <a:latin typeface="Times New Roman" pitchFamily="18" charset="0"/>
                          <a:cs typeface="Times New Roman" pitchFamily="18" charset="0"/>
                        </a:rPr>
                        <a:t>laevis</a:t>
                      </a:r>
                      <a:r>
                        <a:rPr kumimoji="0" lang="en-US" sz="1200" b="0" i="1" u="none" strike="noStrike" cap="none" normalizeH="0" baseline="0" dirty="0" smtClean="0">
                          <a:ln>
                            <a:noFill/>
                          </a:ln>
                          <a:solidFill>
                            <a:schemeClr val="tx1"/>
                          </a:solidFill>
                          <a:effectLst/>
                          <a:latin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(лягушка)</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err="1" smtClean="0">
                          <a:ln>
                            <a:noFill/>
                          </a:ln>
                          <a:solidFill>
                            <a:schemeClr val="tx1"/>
                          </a:solidFill>
                          <a:effectLst/>
                          <a:latin typeface="Times New Roman" pitchFamily="18" charset="0"/>
                          <a:cs typeface="Times New Roman" pitchFamily="18" charset="0"/>
                        </a:rPr>
                        <a:t>Strongilocentrotus</a:t>
                      </a:r>
                      <a:r>
                        <a:rPr kumimoji="0" lang="en-US" sz="12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200" b="0" i="1" u="none" strike="noStrike" cap="none" normalizeH="0" baseline="0" dirty="0" err="1" smtClean="0">
                          <a:ln>
                            <a:noFill/>
                          </a:ln>
                          <a:solidFill>
                            <a:schemeClr val="tx1"/>
                          </a:solidFill>
                          <a:effectLst/>
                          <a:latin typeface="Times New Roman" pitchFamily="18" charset="0"/>
                          <a:cs typeface="Times New Roman" pitchFamily="18" charset="0"/>
                        </a:rPr>
                        <a:t>purpuratus</a:t>
                      </a:r>
                      <a:r>
                        <a:rPr kumimoji="0" lang="en-US" sz="12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морской еж</a:t>
                      </a: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ru-RU"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smtClean="0">
                          <a:ln>
                            <a:noFill/>
                          </a:ln>
                          <a:solidFill>
                            <a:schemeClr val="tx1"/>
                          </a:solidFill>
                          <a:effectLst/>
                          <a:latin typeface="Times New Roman" pitchFamily="18" charset="0"/>
                          <a:cs typeface="Times New Roman" pitchFamily="18" charset="0"/>
                        </a:rPr>
                        <a:t>Drosophila</a:t>
                      </a:r>
                      <a:r>
                        <a:rPr kumimoji="0" lang="ru-RU" sz="12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200" b="0" i="1" u="none" strike="noStrike" cap="none" normalizeH="0" baseline="0" dirty="0" err="1" smtClean="0">
                          <a:ln>
                            <a:noFill/>
                          </a:ln>
                          <a:solidFill>
                            <a:schemeClr val="tx1"/>
                          </a:solidFill>
                          <a:effectLst/>
                          <a:latin typeface="Times New Roman" pitchFamily="18" charset="0"/>
                          <a:cs typeface="Times New Roman" pitchFamily="18" charset="0"/>
                        </a:rPr>
                        <a:t>melanogaster</a:t>
                      </a:r>
                      <a:endParaRPr kumimoji="0" lang="en-US" sz="1200" b="0" i="1"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(плодовая мушка)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0,38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0,55</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0,54</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0,38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0,75</a:t>
                      </a:r>
                      <a:endParaRPr kumimoji="0" lang="ru-RU" sz="12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&gt;0,12</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0,06</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0,25</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&gt;0,15</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0,38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0,31</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0,27</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smtClean="0">
                          <a:ln>
                            <a:noFill/>
                          </a:ln>
                          <a:solidFill>
                            <a:schemeClr val="tx1"/>
                          </a:solidFill>
                          <a:effectLst/>
                          <a:latin typeface="Times New Roman" pitchFamily="18" charset="0"/>
                          <a:cs typeface="Times New Roman" pitchFamily="18" charset="0"/>
                        </a:rPr>
                        <a:t>0,15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0,18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0,05</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0,09</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0,10</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200" b="0" i="0" u="none" strike="noStrike" cap="none" normalizeH="0" baseline="0" dirty="0" smtClean="0">
                          <a:ln>
                            <a:noFill/>
                          </a:ln>
                          <a:solidFill>
                            <a:schemeClr val="tx1"/>
                          </a:solidFill>
                          <a:effectLst/>
                          <a:latin typeface="Times New Roman" pitchFamily="18" charset="0"/>
                          <a:cs typeface="Times New Roman" pitchFamily="18" charset="0"/>
                        </a:rPr>
                        <a:t>0,10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2248" name="Прямоугольник 4"/>
          <p:cNvSpPr>
            <a:spLocks noChangeArrowheads="1"/>
          </p:cNvSpPr>
          <p:nvPr/>
        </p:nvSpPr>
        <p:spPr bwMode="auto">
          <a:xfrm>
            <a:off x="3238501" y="3429001"/>
            <a:ext cx="5929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a:t>Уникальные и повторяющиеся последовательности</a:t>
            </a:r>
            <a:r>
              <a:rPr lang="en-US" altLang="ru-RU" sz="1800"/>
              <a:t> </a:t>
            </a:r>
            <a:r>
              <a:rPr lang="ru-RU" altLang="ru-RU" sz="1800"/>
              <a:t>(доля) </a:t>
            </a:r>
            <a:endParaRPr lang="en-US" altLang="ru-RU" sz="1800"/>
          </a:p>
          <a:p>
            <a:pPr eaLnBrk="1" hangingPunct="1">
              <a:spcBef>
                <a:spcPct val="0"/>
              </a:spcBef>
              <a:buFontTx/>
              <a:buNone/>
            </a:pPr>
            <a:r>
              <a:rPr lang="ru-RU" altLang="ru-RU" sz="1800"/>
              <a:t>в геноме некоторых животных (по </a:t>
            </a:r>
            <a:r>
              <a:rPr lang="en-US" altLang="ru-RU" sz="1800"/>
              <a:t>F</a:t>
            </a:r>
            <a:r>
              <a:rPr lang="ru-RU" altLang="ru-RU" sz="1800"/>
              <a:t>. Ауа</a:t>
            </a:r>
            <a:r>
              <a:rPr lang="en-US" altLang="ru-RU" sz="1800"/>
              <a:t>l</a:t>
            </a:r>
            <a:r>
              <a:rPr lang="ru-RU" altLang="ru-RU" sz="1800"/>
              <a:t>а, </a:t>
            </a:r>
            <a:r>
              <a:rPr lang="en-US" altLang="ru-RU" sz="1800"/>
              <a:t>J</a:t>
            </a:r>
            <a:r>
              <a:rPr lang="ru-RU" altLang="ru-RU" sz="1800"/>
              <a:t>.</a:t>
            </a:r>
            <a:r>
              <a:rPr lang="en-US" altLang="ru-RU" sz="1800"/>
              <a:t>Kiger</a:t>
            </a:r>
            <a:r>
              <a:rPr lang="ru-RU" altLang="ru-RU" sz="1800"/>
              <a:t>, 1980)</a:t>
            </a:r>
          </a:p>
        </p:txBody>
      </p:sp>
      <p:sp>
        <p:nvSpPr>
          <p:cNvPr id="52249" name="Прямоугольник 5"/>
          <p:cNvSpPr>
            <a:spLocks noChangeArrowheads="1"/>
          </p:cNvSpPr>
          <p:nvPr/>
        </p:nvSpPr>
        <p:spPr bwMode="auto">
          <a:xfrm>
            <a:off x="2738439" y="6550026"/>
            <a:ext cx="6715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400"/>
              <a:t>П р и м е ч а н и е. * 20 - 50 копий, ** 250 - 6000 копий, *** до 10</a:t>
            </a:r>
            <a:r>
              <a:rPr lang="ru-RU" altLang="ru-RU" sz="1400" baseline="30000"/>
              <a:t>6</a:t>
            </a:r>
            <a:r>
              <a:rPr lang="ru-RU" altLang="ru-RU" sz="1400"/>
              <a:t> копий. </a:t>
            </a:r>
          </a:p>
        </p:txBody>
      </p:sp>
      <p:sp>
        <p:nvSpPr>
          <p:cNvPr id="52250" name="Rectangle 2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52251" name="Rectangle 29"/>
          <p:cNvSpPr>
            <a:spLocks noChangeArrowheads="1"/>
          </p:cNvSpPr>
          <p:nvPr/>
        </p:nvSpPr>
        <p:spPr bwMode="auto">
          <a:xfrm>
            <a:off x="1524000" y="350938"/>
            <a:ext cx="2664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ru-RU" altLang="ru-RU" sz="1400">
                <a:latin typeface="Arial" panose="020B0604020202020204" pitchFamily="34" charset="0"/>
                <a:cs typeface="Times New Roman" panose="02020603050405020304" pitchFamily="18" charset="0"/>
              </a:rPr>
              <a:t> </a:t>
            </a:r>
            <a:r>
              <a:rPr lang="ru-RU" altLang="ru-RU" sz="900">
                <a:latin typeface="Arial" panose="020B0604020202020204" pitchFamily="34" charset="0"/>
              </a:rPr>
              <a:t> </a:t>
            </a:r>
            <a:endParaRPr lang="ru-RU" altLang="ru-RU" sz="1800">
              <a:latin typeface="Arial" panose="020B0604020202020204" pitchFamily="34" charset="0"/>
            </a:endParaRPr>
          </a:p>
        </p:txBody>
      </p:sp>
      <p:pic>
        <p:nvPicPr>
          <p:cNvPr id="52252"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8" y="214314"/>
            <a:ext cx="4214812"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4" y="142875"/>
            <a:ext cx="3933825"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5364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981076"/>
            <a:ext cx="9155113"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9005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026"/>
          <p:cNvSpPr txBox="1">
            <a:spLocks noChangeArrowheads="1"/>
          </p:cNvSpPr>
          <p:nvPr/>
        </p:nvSpPr>
        <p:spPr bwMode="auto">
          <a:xfrm>
            <a:off x="1949451" y="3932239"/>
            <a:ext cx="2295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2000">
                <a:latin typeface="Arial" panose="020B0604020202020204" pitchFamily="34" charset="0"/>
              </a:rPr>
              <a:t>ДНК</a:t>
            </a:r>
            <a:r>
              <a:rPr lang="en-US" altLang="ru-RU" sz="2000">
                <a:latin typeface="Arial" panose="020B0604020202020204" pitchFamily="34" charset="0"/>
              </a:rPr>
              <a:t>-</a:t>
            </a:r>
            <a:r>
              <a:rPr lang="ru-RU" altLang="ru-RU" sz="2000">
                <a:latin typeface="Arial" panose="020B0604020202020204" pitchFamily="34" charset="0"/>
              </a:rPr>
              <a:t>транспозоны</a:t>
            </a:r>
          </a:p>
        </p:txBody>
      </p:sp>
      <p:sp>
        <p:nvSpPr>
          <p:cNvPr id="63491" name="Text Box 1027"/>
          <p:cNvSpPr txBox="1">
            <a:spLocks noChangeArrowheads="1"/>
          </p:cNvSpPr>
          <p:nvPr/>
        </p:nvSpPr>
        <p:spPr bwMode="auto">
          <a:xfrm>
            <a:off x="1992313" y="4321176"/>
            <a:ext cx="830580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b="1">
                <a:latin typeface="Arial" panose="020B0604020202020204" pitchFamily="34" charset="0"/>
              </a:rPr>
              <a:t>ДНК-транспозоны</a:t>
            </a:r>
            <a:r>
              <a:rPr lang="en-US" altLang="ru-RU" sz="1600" b="1">
                <a:latin typeface="Arial" panose="020B0604020202020204" pitchFamily="34" charset="0"/>
              </a:rPr>
              <a:t> </a:t>
            </a:r>
            <a:r>
              <a:rPr lang="ru-RU" altLang="ru-RU" sz="1600" b="1">
                <a:latin typeface="Arial" panose="020B0604020202020204" pitchFamily="34" charset="0"/>
              </a:rPr>
              <a:t>человека</a:t>
            </a:r>
            <a:endParaRPr lang="en-US" altLang="ru-RU" sz="1600">
              <a:latin typeface="Arial" panose="020B0604020202020204" pitchFamily="34" charset="0"/>
            </a:endParaRPr>
          </a:p>
          <a:p>
            <a:pPr eaLnBrk="1" hangingPunct="1">
              <a:spcBef>
                <a:spcPct val="0"/>
              </a:spcBef>
              <a:buFontTx/>
              <a:buNone/>
            </a:pPr>
            <a:r>
              <a:rPr lang="ru-RU" altLang="ru-RU" sz="1600">
                <a:latin typeface="Arial" panose="020B0604020202020204" pitchFamily="34" charset="0"/>
              </a:rPr>
              <a:t>два типа: автономные и неавтономные</a:t>
            </a:r>
          </a:p>
          <a:p>
            <a:pPr eaLnBrk="1" hangingPunct="1">
              <a:spcBef>
                <a:spcPct val="0"/>
              </a:spcBef>
              <a:buFontTx/>
              <a:buNone/>
            </a:pPr>
            <a:r>
              <a:rPr lang="ru-RU" altLang="ru-RU" sz="1600">
                <a:latin typeface="Arial" panose="020B0604020202020204" pitchFamily="34" charset="0"/>
              </a:rPr>
              <a:t>сходны с транспозонами бактерий</a:t>
            </a:r>
          </a:p>
          <a:p>
            <a:pPr eaLnBrk="1" hangingPunct="1">
              <a:spcBef>
                <a:spcPct val="0"/>
              </a:spcBef>
              <a:buFontTx/>
              <a:buNone/>
            </a:pPr>
            <a:r>
              <a:rPr lang="ru-RU" altLang="ru-RU" sz="1600" b="1">
                <a:latin typeface="Arial" panose="020B0604020202020204" pitchFamily="34" charset="0"/>
              </a:rPr>
              <a:t>Длина:</a:t>
            </a:r>
            <a:r>
              <a:rPr lang="ru-RU" altLang="ru-RU" sz="1600">
                <a:latin typeface="Arial" panose="020B0604020202020204" pitchFamily="34" charset="0"/>
              </a:rPr>
              <a:t> 2-3 </a:t>
            </a:r>
            <a:r>
              <a:rPr lang="en-US" altLang="ru-RU" sz="1600">
                <a:latin typeface="Arial" panose="020B0604020202020204" pitchFamily="34" charset="0"/>
              </a:rPr>
              <a:t>kb (автономные) и 80 - 3000 п.н. (</a:t>
            </a:r>
            <a:r>
              <a:rPr lang="ru-RU" altLang="ru-RU" sz="1600">
                <a:latin typeface="Arial" panose="020B0604020202020204" pitchFamily="34" charset="0"/>
              </a:rPr>
              <a:t>неавтономные)</a:t>
            </a:r>
          </a:p>
          <a:p>
            <a:pPr eaLnBrk="1" hangingPunct="1">
              <a:spcBef>
                <a:spcPct val="0"/>
              </a:spcBef>
              <a:buFontTx/>
              <a:buNone/>
            </a:pPr>
            <a:r>
              <a:rPr lang="ru-RU" altLang="ru-RU" sz="1600" b="1">
                <a:latin typeface="Arial" panose="020B0604020202020204" pitchFamily="34" charset="0"/>
              </a:rPr>
              <a:t>Структура:</a:t>
            </a:r>
            <a:r>
              <a:rPr lang="ru-RU" altLang="ru-RU" sz="1600">
                <a:latin typeface="Arial" panose="020B0604020202020204" pitchFamily="34" charset="0"/>
              </a:rPr>
              <a:t> инвертированные</a:t>
            </a:r>
            <a:r>
              <a:rPr lang="ru-RU" altLang="ru-RU" sz="1600" b="1">
                <a:latin typeface="Arial" panose="020B0604020202020204" pitchFamily="34" charset="0"/>
              </a:rPr>
              <a:t> </a:t>
            </a:r>
            <a:r>
              <a:rPr lang="ru-RU" altLang="ru-RU" sz="1600">
                <a:latin typeface="Arial" panose="020B0604020202020204" pitchFamily="34" charset="0"/>
              </a:rPr>
              <a:t>повторы на концах, ген транспозазы (обеспечивает транспозицию по механизму вырезание - вставка)</a:t>
            </a:r>
            <a:endParaRPr lang="en-US" altLang="ru-RU" sz="1600">
              <a:latin typeface="Arial" panose="020B0604020202020204" pitchFamily="34" charset="0"/>
            </a:endParaRPr>
          </a:p>
          <a:p>
            <a:pPr eaLnBrk="1" hangingPunct="1">
              <a:spcBef>
                <a:spcPct val="0"/>
              </a:spcBef>
              <a:buFontTx/>
              <a:buNone/>
            </a:pPr>
            <a:r>
              <a:rPr lang="ru-RU" altLang="ru-RU" sz="1600" b="1">
                <a:latin typeface="Arial" panose="020B0604020202020204" pitchFamily="34" charset="0"/>
              </a:rPr>
              <a:t>Цикл:</a:t>
            </a:r>
            <a:r>
              <a:rPr lang="ru-RU" altLang="ru-RU" sz="1600">
                <a:latin typeface="Arial" panose="020B0604020202020204" pitchFamily="34" charset="0"/>
              </a:rPr>
              <a:t> синтез транспозазы в цитоплазме вместе с другими белками человека, возвращение в ядро и вырезание транспозона. </a:t>
            </a:r>
          </a:p>
          <a:p>
            <a:pPr eaLnBrk="1" hangingPunct="1">
              <a:spcBef>
                <a:spcPct val="0"/>
              </a:spcBef>
              <a:buFontTx/>
              <a:buNone/>
            </a:pPr>
            <a:r>
              <a:rPr lang="ru-RU" altLang="ru-RU" sz="1600" b="1">
                <a:latin typeface="Arial" panose="020B0604020202020204" pitchFamily="34" charset="0"/>
              </a:rPr>
              <a:t>Классификация:</a:t>
            </a:r>
            <a:r>
              <a:rPr lang="ru-RU" altLang="ru-RU" sz="1600">
                <a:latin typeface="Arial" panose="020B0604020202020204" pitchFamily="34" charset="0"/>
              </a:rPr>
              <a:t> как минимум 7 классов разных ДНК-транспозонов и их «ископаемых» остатков</a:t>
            </a:r>
          </a:p>
        </p:txBody>
      </p:sp>
      <p:pic>
        <p:nvPicPr>
          <p:cNvPr id="63492" name="Picture 1028" descr="D:\Papers\Mbf\Pics from Roche\Repeats - DNA transposon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5439" y="4033839"/>
            <a:ext cx="235267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Рисунок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4676" y="823913"/>
            <a:ext cx="4899025"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Прямоугольник 2"/>
          <p:cNvSpPr>
            <a:spLocks noChangeArrowheads="1"/>
          </p:cNvSpPr>
          <p:nvPr/>
        </p:nvSpPr>
        <p:spPr bwMode="auto">
          <a:xfrm>
            <a:off x="7032626" y="549275"/>
            <a:ext cx="34258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200" dirty="0" err="1">
                <a:latin typeface="Arial" panose="020B0604020202020204" pitchFamily="34" charset="0"/>
                <a:cs typeface="Arial" panose="020B0604020202020204" pitchFamily="34" charset="0"/>
              </a:rPr>
              <a:t>Минисателлит</a:t>
            </a:r>
            <a:r>
              <a:rPr lang="ru-RU" altLang="ru-RU" sz="1200" dirty="0">
                <a:latin typeface="Arial" panose="020B0604020202020204" pitchFamily="34" charset="0"/>
                <a:cs typeface="Arial" panose="020B0604020202020204" pitchFamily="34" charset="0"/>
              </a:rPr>
              <a:t> - тандемный повтор, содержащий от 5 до 100 </a:t>
            </a:r>
            <a:r>
              <a:rPr lang="ru-RU" altLang="ru-RU" sz="1200" dirty="0" err="1">
                <a:latin typeface="Arial" panose="020B0604020202020204" pitchFamily="34" charset="0"/>
                <a:cs typeface="Arial" panose="020B0604020202020204" pitchFamily="34" charset="0"/>
              </a:rPr>
              <a:t>п.о</a:t>
            </a:r>
            <a:r>
              <a:rPr lang="ru-RU" altLang="ru-RU" sz="1200" dirty="0">
                <a:latin typeface="Arial" panose="020B0604020202020204" pitchFamily="34" charset="0"/>
                <a:cs typeface="Arial" panose="020B0604020202020204" pitchFamily="34" charset="0"/>
              </a:rPr>
              <a:t>. </a:t>
            </a:r>
            <a:r>
              <a:rPr lang="ru-RU" altLang="ru-RU" sz="1200" dirty="0" err="1">
                <a:latin typeface="Arial" panose="020B0604020202020204" pitchFamily="34" charset="0"/>
                <a:cs typeface="Arial" panose="020B0604020202020204" pitchFamily="34" charset="0"/>
              </a:rPr>
              <a:t>некодирующей</a:t>
            </a:r>
            <a:r>
              <a:rPr lang="ru-RU" altLang="ru-RU" sz="1200" dirty="0">
                <a:latin typeface="Arial" panose="020B0604020202020204" pitchFamily="34" charset="0"/>
                <a:cs typeface="Arial" panose="020B0604020202020204" pitchFamily="34" charset="0"/>
              </a:rPr>
              <a:t> ДНК, </a:t>
            </a:r>
            <a:r>
              <a:rPr lang="ru-RU" altLang="ru-RU" sz="1200" dirty="0" err="1">
                <a:latin typeface="Arial" panose="020B0604020202020204" pitchFamily="34" charset="0"/>
                <a:cs typeface="Arial" panose="020B0604020202020204" pitchFamily="34" charset="0"/>
              </a:rPr>
              <a:t>тандемно</a:t>
            </a:r>
            <a:r>
              <a:rPr lang="ru-RU" altLang="ru-RU" sz="1200" dirty="0">
                <a:latin typeface="Arial" panose="020B0604020202020204" pitchFamily="34" charset="0"/>
                <a:cs typeface="Arial" panose="020B0604020202020204" pitchFamily="34" charset="0"/>
              </a:rPr>
              <a:t> повторяющейся так, что общая длина повтора может достигать нескольких тысяч </a:t>
            </a:r>
            <a:r>
              <a:rPr lang="ru-RU" altLang="ru-RU" sz="1200" dirty="0" err="1">
                <a:latin typeface="Arial" panose="020B0604020202020204" pitchFamily="34" charset="0"/>
                <a:cs typeface="Arial" panose="020B0604020202020204" pitchFamily="34" charset="0"/>
              </a:rPr>
              <a:t>п.о</a:t>
            </a:r>
            <a:r>
              <a:rPr lang="ru-RU" altLang="ru-RU" sz="1200" dirty="0">
                <a:latin typeface="Arial" panose="020B0604020202020204" pitchFamily="34" charset="0"/>
                <a:cs typeface="Arial" panose="020B0604020202020204" pitchFamily="34" charset="0"/>
              </a:rPr>
              <a:t>. Имеют различную длину в локусах и в разных аллелях локусов, создавая основу для ДНК-дактилоскопии.</a:t>
            </a:r>
          </a:p>
        </p:txBody>
      </p:sp>
      <p:sp>
        <p:nvSpPr>
          <p:cNvPr id="63495" name="Прямоугольник 1"/>
          <p:cNvSpPr>
            <a:spLocks noChangeArrowheads="1"/>
          </p:cNvSpPr>
          <p:nvPr/>
        </p:nvSpPr>
        <p:spPr bwMode="auto">
          <a:xfrm>
            <a:off x="7013575" y="2133600"/>
            <a:ext cx="346233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200">
                <a:latin typeface="Arial" panose="020B0604020202020204" pitchFamily="34" charset="0"/>
              </a:rPr>
              <a:t>Микросателлиты - последовательности состоящие из многократно повторяющегося элемента (мотива), например ди-, три-, тетрануклеотида: (NN-N)n. n - число повторов данного мотива. Микросателлиты более или менее случайно разбросаны по геному. Они проявляют заметную нестабильность и могут мутировать изменяя число n. </a:t>
            </a:r>
          </a:p>
        </p:txBody>
      </p:sp>
      <p:sp>
        <p:nvSpPr>
          <p:cNvPr id="63496" name="Прямоугольник 2"/>
          <p:cNvSpPr>
            <a:spLocks noChangeArrowheads="1"/>
          </p:cNvSpPr>
          <p:nvPr/>
        </p:nvSpPr>
        <p:spPr bwMode="auto">
          <a:xfrm>
            <a:off x="1987550" y="73026"/>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200">
                <a:latin typeface="Arial" panose="020B0604020202020204" pitchFamily="34" charset="0"/>
              </a:rPr>
              <a:t>Альфа-сателлитная ДНК - единственный вид сателлитных повторов, обнаруженный в прицентромерных районах всех хромосом.</a:t>
            </a:r>
          </a:p>
        </p:txBody>
      </p:sp>
      <p:cxnSp>
        <p:nvCxnSpPr>
          <p:cNvPr id="5" name="Прямая со стрелкой 4"/>
          <p:cNvCxnSpPr/>
          <p:nvPr/>
        </p:nvCxnSpPr>
        <p:spPr>
          <a:xfrm>
            <a:off x="4727575" y="549276"/>
            <a:ext cx="0" cy="35877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7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666875" y="0"/>
            <a:ext cx="3646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2000">
                <a:latin typeface="Arial" panose="020B0604020202020204" pitchFamily="34" charset="0"/>
              </a:rPr>
              <a:t>Повторы в геноме человека</a:t>
            </a:r>
            <a:r>
              <a:rPr lang="en-US" altLang="ru-RU" sz="2000">
                <a:latin typeface="Arial" panose="020B0604020202020204" pitchFamily="34" charset="0"/>
              </a:rPr>
              <a:t>: </a:t>
            </a:r>
            <a:endParaRPr lang="ru-RU" altLang="ru-RU" sz="2000">
              <a:latin typeface="Arial" panose="020B0604020202020204" pitchFamily="34" charset="0"/>
            </a:endParaRPr>
          </a:p>
        </p:txBody>
      </p:sp>
      <p:pic>
        <p:nvPicPr>
          <p:cNvPr id="64515" name="Picture 3" descr="D:\Papers\Mbf\Pics from Roche\Repeats - L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285750"/>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4" descr="D:\Papers\Mbf\Pics from Roche\Repeats - S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813" y="2786063"/>
            <a:ext cx="14970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 Box 5"/>
          <p:cNvSpPr txBox="1">
            <a:spLocks noChangeArrowheads="1"/>
          </p:cNvSpPr>
          <p:nvPr/>
        </p:nvSpPr>
        <p:spPr bwMode="auto">
          <a:xfrm>
            <a:off x="1738314" y="285750"/>
            <a:ext cx="89296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b="1">
                <a:latin typeface="Arial" panose="020B0604020202020204" pitchFamily="34" charset="0"/>
              </a:rPr>
              <a:t>LINE</a:t>
            </a:r>
            <a:r>
              <a:rPr lang="ru-RU" altLang="ru-RU" sz="1400" b="1">
                <a:latin typeface="Arial" panose="020B0604020202020204" pitchFamily="34" charset="0"/>
              </a:rPr>
              <a:t> (</a:t>
            </a:r>
            <a:r>
              <a:rPr lang="en-US" altLang="ru-RU" sz="1400"/>
              <a:t>long interspersed elements</a:t>
            </a:r>
            <a:r>
              <a:rPr lang="ru-RU" altLang="ru-RU" sz="1400"/>
              <a:t>)</a:t>
            </a:r>
            <a:endParaRPr lang="en-US" altLang="ru-RU" sz="1400">
              <a:latin typeface="Arial" panose="020B0604020202020204" pitchFamily="34" charset="0"/>
            </a:endParaRPr>
          </a:p>
          <a:p>
            <a:pPr eaLnBrk="1" hangingPunct="1">
              <a:spcBef>
                <a:spcPct val="0"/>
              </a:spcBef>
              <a:buFontTx/>
              <a:buNone/>
            </a:pPr>
            <a:r>
              <a:rPr lang="en-US" altLang="ru-RU" sz="1400">
                <a:latin typeface="Arial" panose="020B0604020202020204" pitchFamily="34" charset="0"/>
              </a:rPr>
              <a:t>способны к автономному перемещению в геноме</a:t>
            </a:r>
          </a:p>
          <a:p>
            <a:pPr eaLnBrk="1" hangingPunct="1">
              <a:spcBef>
                <a:spcPct val="0"/>
              </a:spcBef>
              <a:buFontTx/>
              <a:buNone/>
            </a:pPr>
            <a:r>
              <a:rPr lang="ru-RU" altLang="ru-RU" sz="1400">
                <a:latin typeface="Arial" panose="020B0604020202020204" pitchFamily="34" charset="0"/>
              </a:rPr>
              <a:t>наиболее древние мобильные элементы в геноме человека</a:t>
            </a:r>
          </a:p>
          <a:p>
            <a:pPr eaLnBrk="1" hangingPunct="1">
              <a:spcBef>
                <a:spcPct val="0"/>
              </a:spcBef>
              <a:buFontTx/>
              <a:buNone/>
            </a:pPr>
            <a:r>
              <a:rPr lang="ru-RU" altLang="ru-RU" sz="1400" b="1">
                <a:latin typeface="Arial" panose="020B0604020202020204" pitchFamily="34" charset="0"/>
              </a:rPr>
              <a:t>Длина:</a:t>
            </a:r>
            <a:r>
              <a:rPr lang="ru-RU" altLang="ru-RU" sz="1400">
                <a:latin typeface="Arial" panose="020B0604020202020204" pitchFamily="34" charset="0"/>
              </a:rPr>
              <a:t> 6-8 </a:t>
            </a:r>
            <a:r>
              <a:rPr lang="en-US" altLang="ru-RU" sz="1400">
                <a:latin typeface="Arial" panose="020B0604020202020204" pitchFamily="34" charset="0"/>
              </a:rPr>
              <a:t>kb</a:t>
            </a:r>
            <a:endParaRPr lang="ru-RU" altLang="ru-RU" sz="1400">
              <a:latin typeface="Arial" panose="020B0604020202020204" pitchFamily="34" charset="0"/>
            </a:endParaRPr>
          </a:p>
          <a:p>
            <a:pPr eaLnBrk="1" hangingPunct="1">
              <a:spcBef>
                <a:spcPct val="0"/>
              </a:spcBef>
              <a:buFontTx/>
              <a:buNone/>
            </a:pPr>
            <a:r>
              <a:rPr lang="ru-RU" altLang="ru-RU" sz="1400" b="1">
                <a:latin typeface="Arial" panose="020B0604020202020204" pitchFamily="34" charset="0"/>
              </a:rPr>
              <a:t>Структура:</a:t>
            </a:r>
            <a:r>
              <a:rPr lang="ru-RU" altLang="ru-RU" sz="1400">
                <a:latin typeface="Arial" panose="020B0604020202020204" pitchFamily="34" charset="0"/>
              </a:rPr>
              <a:t> промотор ДНК-полимеразы </a:t>
            </a:r>
            <a:r>
              <a:rPr lang="en-US" altLang="ru-RU" sz="1400">
                <a:latin typeface="Arial" panose="020B0604020202020204" pitchFamily="34" charset="0"/>
              </a:rPr>
              <a:t>II</a:t>
            </a:r>
            <a:r>
              <a:rPr lang="ru-RU" altLang="ru-RU" sz="1400">
                <a:latin typeface="Arial" panose="020B0604020202020204" pitchFamily="34" charset="0"/>
              </a:rPr>
              <a:t>, две открытые рамки считывания (обратная транскриптаза),  поли-А-хвост</a:t>
            </a:r>
          </a:p>
          <a:p>
            <a:pPr eaLnBrk="1" hangingPunct="1">
              <a:spcBef>
                <a:spcPct val="0"/>
              </a:spcBef>
              <a:buFontTx/>
              <a:buNone/>
            </a:pPr>
            <a:r>
              <a:rPr lang="ru-RU" altLang="ru-RU" sz="1400" b="1">
                <a:latin typeface="Arial" panose="020B0604020202020204" pitchFamily="34" charset="0"/>
              </a:rPr>
              <a:t>Цикл:</a:t>
            </a:r>
            <a:r>
              <a:rPr lang="ru-RU" altLang="ru-RU" sz="1400">
                <a:latin typeface="Arial" panose="020B0604020202020204" pitchFamily="34" charset="0"/>
              </a:rPr>
              <a:t> транскрипция - трансляция - миграция комплекса РНК-белки в ядро - обратная транскрипция – интеграция</a:t>
            </a:r>
          </a:p>
          <a:p>
            <a:pPr eaLnBrk="1" hangingPunct="1">
              <a:spcBef>
                <a:spcPct val="0"/>
              </a:spcBef>
              <a:buFontTx/>
              <a:buNone/>
            </a:pPr>
            <a:r>
              <a:rPr lang="ru-RU" altLang="ru-RU" sz="1400" b="1">
                <a:latin typeface="Arial" panose="020B0604020202020204" pitchFamily="34" charset="0"/>
              </a:rPr>
              <a:t>Классификация:</a:t>
            </a:r>
            <a:r>
              <a:rPr lang="ru-RU" altLang="ru-RU" sz="1400">
                <a:latin typeface="Arial" panose="020B0604020202020204" pitchFamily="34" charset="0"/>
              </a:rPr>
              <a:t> 4 класса (</a:t>
            </a:r>
            <a:r>
              <a:rPr lang="en-US" altLang="ru-RU" sz="1400">
                <a:latin typeface="Arial" panose="020B0604020202020204" pitchFamily="34" charset="0"/>
              </a:rPr>
              <a:t>LINE1 - LINE4)</a:t>
            </a:r>
            <a:r>
              <a:rPr lang="ru-RU" altLang="ru-RU" sz="1400">
                <a:latin typeface="Arial" panose="020B0604020202020204" pitchFamily="34" charset="0"/>
              </a:rPr>
              <a:t>, только </a:t>
            </a:r>
            <a:r>
              <a:rPr lang="en-US" altLang="ru-RU" sz="1400">
                <a:latin typeface="Arial" panose="020B0604020202020204" pitchFamily="34" charset="0"/>
              </a:rPr>
              <a:t>LINE1</a:t>
            </a:r>
            <a:r>
              <a:rPr lang="ru-RU" altLang="ru-RU" sz="1400">
                <a:latin typeface="Arial" panose="020B0604020202020204" pitchFamily="34" charset="0"/>
              </a:rPr>
              <a:t> способны к транспозиции</a:t>
            </a:r>
          </a:p>
        </p:txBody>
      </p:sp>
      <p:sp>
        <p:nvSpPr>
          <p:cNvPr id="64518" name="Text Box 6"/>
          <p:cNvSpPr txBox="1">
            <a:spLocks noChangeArrowheads="1"/>
          </p:cNvSpPr>
          <p:nvPr/>
        </p:nvSpPr>
        <p:spPr bwMode="auto">
          <a:xfrm>
            <a:off x="1738313" y="2357438"/>
            <a:ext cx="8305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b="1" dirty="0">
                <a:latin typeface="Arial" panose="020B0604020202020204" pitchFamily="34" charset="0"/>
              </a:rPr>
              <a:t>SINE</a:t>
            </a:r>
            <a:r>
              <a:rPr lang="ru-RU" altLang="ru-RU" sz="1400" b="1" dirty="0">
                <a:latin typeface="Arial" panose="020B0604020202020204" pitchFamily="34" charset="0"/>
              </a:rPr>
              <a:t> (</a:t>
            </a:r>
            <a:r>
              <a:rPr lang="en-US" altLang="ru-RU" sz="1400" dirty="0"/>
              <a:t>short interspersed elements</a:t>
            </a:r>
            <a:r>
              <a:rPr lang="ru-RU" altLang="ru-RU" sz="1400" b="1" dirty="0">
                <a:latin typeface="Arial" panose="020B0604020202020204" pitchFamily="34" charset="0"/>
              </a:rPr>
              <a:t>)</a:t>
            </a:r>
            <a:endParaRPr lang="en-US" altLang="ru-RU" sz="1400" dirty="0">
              <a:latin typeface="Arial" panose="020B0604020202020204" pitchFamily="34" charset="0"/>
            </a:endParaRPr>
          </a:p>
          <a:p>
            <a:pPr eaLnBrk="1" hangingPunct="1">
              <a:spcBef>
                <a:spcPct val="0"/>
              </a:spcBef>
              <a:buFontTx/>
              <a:buNone/>
            </a:pPr>
            <a:r>
              <a:rPr lang="ru-RU" altLang="ru-RU" sz="1400" dirty="0">
                <a:latin typeface="Arial" panose="020B0604020202020204" pitchFamily="34" charset="0"/>
              </a:rPr>
              <a:t>не </a:t>
            </a:r>
            <a:r>
              <a:rPr lang="en-US" altLang="ru-RU" sz="1400" dirty="0" err="1">
                <a:latin typeface="Arial" panose="020B0604020202020204" pitchFamily="34" charset="0"/>
              </a:rPr>
              <a:t>способны</a:t>
            </a:r>
            <a:r>
              <a:rPr lang="en-US" altLang="ru-RU" sz="1400" dirty="0">
                <a:latin typeface="Arial" panose="020B0604020202020204" pitchFamily="34" charset="0"/>
              </a:rPr>
              <a:t> к </a:t>
            </a:r>
            <a:r>
              <a:rPr lang="en-US" altLang="ru-RU" sz="1400" dirty="0" err="1">
                <a:latin typeface="Arial" panose="020B0604020202020204" pitchFamily="34" charset="0"/>
              </a:rPr>
              <a:t>автономному</a:t>
            </a:r>
            <a:r>
              <a:rPr lang="en-US" altLang="ru-RU" sz="1400" dirty="0">
                <a:latin typeface="Arial" panose="020B0604020202020204" pitchFamily="34" charset="0"/>
              </a:rPr>
              <a:t> </a:t>
            </a:r>
            <a:r>
              <a:rPr lang="en-US" altLang="ru-RU" sz="1400" dirty="0" err="1">
                <a:latin typeface="Arial" panose="020B0604020202020204" pitchFamily="34" charset="0"/>
              </a:rPr>
              <a:t>перемещению</a:t>
            </a:r>
            <a:r>
              <a:rPr lang="en-US" altLang="ru-RU" sz="1400" dirty="0">
                <a:latin typeface="Arial" panose="020B0604020202020204" pitchFamily="34" charset="0"/>
              </a:rPr>
              <a:t> в </a:t>
            </a:r>
            <a:r>
              <a:rPr lang="en-US" altLang="ru-RU" sz="1400" dirty="0" err="1">
                <a:latin typeface="Arial" panose="020B0604020202020204" pitchFamily="34" charset="0"/>
              </a:rPr>
              <a:t>геноме</a:t>
            </a:r>
            <a:endParaRPr lang="en-US" altLang="ru-RU" sz="1400" dirty="0">
              <a:latin typeface="Arial" panose="020B0604020202020204" pitchFamily="34" charset="0"/>
            </a:endParaRPr>
          </a:p>
          <a:p>
            <a:pPr eaLnBrk="1" hangingPunct="1">
              <a:spcBef>
                <a:spcPct val="0"/>
              </a:spcBef>
              <a:buFontTx/>
              <a:buNone/>
            </a:pPr>
            <a:r>
              <a:rPr lang="ru-RU" altLang="ru-RU" sz="1400" dirty="0">
                <a:latin typeface="Arial" panose="020B0604020202020204" pitchFamily="34" charset="0"/>
              </a:rPr>
              <a:t>могут использовать машину обратной транскрипции </a:t>
            </a:r>
            <a:r>
              <a:rPr lang="en-US" altLang="ru-RU" sz="1400" dirty="0">
                <a:latin typeface="Arial" panose="020B0604020202020204" pitchFamily="34" charset="0"/>
              </a:rPr>
              <a:t>LINE</a:t>
            </a:r>
            <a:r>
              <a:rPr lang="ru-RU" altLang="ru-RU" sz="1400" dirty="0">
                <a:latin typeface="Arial" panose="020B0604020202020204" pitchFamily="34" charset="0"/>
              </a:rPr>
              <a:t>-элементов</a:t>
            </a:r>
          </a:p>
          <a:p>
            <a:pPr eaLnBrk="1" hangingPunct="1">
              <a:spcBef>
                <a:spcPct val="0"/>
              </a:spcBef>
              <a:buFontTx/>
              <a:buNone/>
            </a:pPr>
            <a:r>
              <a:rPr lang="ru-RU" altLang="ru-RU" sz="1400" b="1" dirty="0">
                <a:latin typeface="Arial" panose="020B0604020202020204" pitchFamily="34" charset="0"/>
              </a:rPr>
              <a:t>Длина:</a:t>
            </a:r>
            <a:r>
              <a:rPr lang="ru-RU" altLang="ru-RU" sz="1400" dirty="0">
                <a:latin typeface="Arial" panose="020B0604020202020204" pitchFamily="34" charset="0"/>
              </a:rPr>
              <a:t> 100-400 </a:t>
            </a:r>
            <a:r>
              <a:rPr lang="ru-RU" altLang="ru-RU" sz="1400" dirty="0" err="1">
                <a:latin typeface="Arial" panose="020B0604020202020204" pitchFamily="34" charset="0"/>
              </a:rPr>
              <a:t>п.н</a:t>
            </a:r>
            <a:r>
              <a:rPr lang="ru-RU" altLang="ru-RU" sz="1400" dirty="0">
                <a:latin typeface="Arial" panose="020B0604020202020204" pitchFamily="34" charset="0"/>
              </a:rPr>
              <a:t>.</a:t>
            </a:r>
          </a:p>
          <a:p>
            <a:pPr eaLnBrk="1" hangingPunct="1">
              <a:spcBef>
                <a:spcPct val="0"/>
              </a:spcBef>
              <a:buFontTx/>
              <a:buNone/>
            </a:pPr>
            <a:r>
              <a:rPr lang="ru-RU" altLang="ru-RU" sz="1400" b="1" dirty="0">
                <a:latin typeface="Arial" panose="020B0604020202020204" pitchFamily="34" charset="0"/>
              </a:rPr>
              <a:t>Структура:</a:t>
            </a:r>
            <a:r>
              <a:rPr lang="ru-RU" altLang="ru-RU" sz="1400" dirty="0">
                <a:latin typeface="Arial" panose="020B0604020202020204" pitchFamily="34" charset="0"/>
              </a:rPr>
              <a:t> промотор, два мономера </a:t>
            </a:r>
            <a:r>
              <a:rPr lang="en-US" altLang="ru-RU" sz="1400" dirty="0">
                <a:latin typeface="Arial" panose="020B0604020202020204" pitchFamily="34" charset="0"/>
              </a:rPr>
              <a:t>(</a:t>
            </a:r>
            <a:r>
              <a:rPr lang="ru-RU" altLang="ru-RU" sz="1400" dirty="0">
                <a:latin typeface="Arial" panose="020B0604020202020204" pitchFamily="34" charset="0"/>
              </a:rPr>
              <a:t>А и В),  поли-А-хвост, нет </a:t>
            </a:r>
            <a:r>
              <a:rPr lang="en-US" altLang="ru-RU" sz="1400" dirty="0">
                <a:latin typeface="Arial" panose="020B0604020202020204" pitchFamily="34" charset="0"/>
              </a:rPr>
              <a:t>ORF</a:t>
            </a:r>
            <a:endParaRPr lang="ru-RU" altLang="ru-RU" sz="1400" dirty="0">
              <a:latin typeface="Arial" panose="020B0604020202020204" pitchFamily="34" charset="0"/>
            </a:endParaRPr>
          </a:p>
          <a:p>
            <a:pPr eaLnBrk="1" hangingPunct="1">
              <a:spcBef>
                <a:spcPct val="0"/>
              </a:spcBef>
              <a:buFontTx/>
              <a:buNone/>
            </a:pPr>
            <a:r>
              <a:rPr lang="ru-RU" altLang="ru-RU" sz="1400" b="1" dirty="0">
                <a:latin typeface="Arial" panose="020B0604020202020204" pitchFamily="34" charset="0"/>
              </a:rPr>
              <a:t>Классификация:</a:t>
            </a:r>
            <a:r>
              <a:rPr lang="ru-RU" altLang="ru-RU" sz="1400" dirty="0">
                <a:latin typeface="Arial" panose="020B0604020202020204" pitchFamily="34" charset="0"/>
              </a:rPr>
              <a:t> 3 класса: </a:t>
            </a:r>
            <a:r>
              <a:rPr lang="en-US" altLang="ru-RU" sz="1400" dirty="0">
                <a:latin typeface="Arial" panose="020B0604020202020204" pitchFamily="34" charset="0"/>
              </a:rPr>
              <a:t>Alu-</a:t>
            </a:r>
            <a:r>
              <a:rPr lang="ru-RU" altLang="ru-RU" sz="1400" dirty="0">
                <a:latin typeface="Arial" panose="020B0604020202020204" pitchFamily="34" charset="0"/>
              </a:rPr>
              <a:t>элементы, </a:t>
            </a:r>
            <a:r>
              <a:rPr lang="en-US" altLang="ru-RU" sz="1400" dirty="0">
                <a:latin typeface="Arial" panose="020B0604020202020204" pitchFamily="34" charset="0"/>
              </a:rPr>
              <a:t>MIR, Ther2/MIR3</a:t>
            </a:r>
            <a:r>
              <a:rPr lang="ru-RU" altLang="ru-RU" sz="1400" dirty="0">
                <a:latin typeface="Arial" panose="020B0604020202020204" pitchFamily="34" charset="0"/>
              </a:rPr>
              <a:t>, только </a:t>
            </a:r>
            <a:r>
              <a:rPr lang="en-US" altLang="ru-RU" sz="1400" dirty="0">
                <a:latin typeface="Arial" panose="020B0604020202020204" pitchFamily="34" charset="0"/>
              </a:rPr>
              <a:t>Alu</a:t>
            </a:r>
            <a:r>
              <a:rPr lang="ru-RU" altLang="ru-RU" sz="1400" dirty="0">
                <a:latin typeface="Arial" panose="020B0604020202020204" pitchFamily="34" charset="0"/>
              </a:rPr>
              <a:t> способны к транспозиции</a:t>
            </a:r>
          </a:p>
        </p:txBody>
      </p:sp>
      <p:sp>
        <p:nvSpPr>
          <p:cNvPr id="64519" name="Прямоугольник 7"/>
          <p:cNvSpPr>
            <a:spLocks noChangeArrowheads="1"/>
          </p:cNvSpPr>
          <p:nvPr/>
        </p:nvSpPr>
        <p:spPr bwMode="auto">
          <a:xfrm>
            <a:off x="1739901" y="3792538"/>
            <a:ext cx="3978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600" b="1">
                <a:latin typeface="Arial" panose="020B0604020202020204" pitchFamily="34" charset="0"/>
              </a:rPr>
              <a:t>LTR</a:t>
            </a:r>
            <a:r>
              <a:rPr lang="ru-RU" altLang="ru-RU" sz="1600" b="1">
                <a:latin typeface="Arial" panose="020B0604020202020204" pitchFamily="34" charset="0"/>
              </a:rPr>
              <a:t> (long terminal repeats) </a:t>
            </a:r>
            <a:r>
              <a:rPr lang="en-US" altLang="ru-RU" sz="1600" b="1">
                <a:latin typeface="Arial" panose="020B0604020202020204" pitchFamily="34" charset="0"/>
              </a:rPr>
              <a:t>-элементы</a:t>
            </a:r>
            <a:endParaRPr lang="ru-RU" altLang="ru-RU" sz="1600" b="1">
              <a:latin typeface="Arial" panose="020B0604020202020204" pitchFamily="34" charset="0"/>
            </a:endParaRPr>
          </a:p>
        </p:txBody>
      </p:sp>
      <p:pic>
        <p:nvPicPr>
          <p:cNvPr id="64520" name="Picture 1029" descr="D:\Papers\Mbf\Pics from Roche\Repeats - LT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4" y="4286251"/>
            <a:ext cx="3989387"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Text Box 1028"/>
          <p:cNvSpPr txBox="1">
            <a:spLocks noChangeArrowheads="1"/>
          </p:cNvSpPr>
          <p:nvPr/>
        </p:nvSpPr>
        <p:spPr bwMode="auto">
          <a:xfrm>
            <a:off x="1738313" y="4179888"/>
            <a:ext cx="83058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b="1">
                <a:latin typeface="Arial" panose="020B0604020202020204" pitchFamily="34" charset="0"/>
              </a:rPr>
              <a:t>LTR-</a:t>
            </a:r>
            <a:r>
              <a:rPr lang="ru-RU" altLang="ru-RU" sz="1400" b="1">
                <a:latin typeface="Arial" panose="020B0604020202020204" pitchFamily="34" charset="0"/>
              </a:rPr>
              <a:t>элементы </a:t>
            </a:r>
            <a:r>
              <a:rPr lang="en-US" altLang="ru-RU" sz="1400" b="1">
                <a:latin typeface="Arial" panose="020B0604020202020204" pitchFamily="34" charset="0"/>
              </a:rPr>
              <a:t>(</a:t>
            </a:r>
            <a:r>
              <a:rPr lang="ru-RU" altLang="ru-RU" sz="1400" b="1">
                <a:latin typeface="Arial" panose="020B0604020202020204" pitchFamily="34" charset="0"/>
              </a:rPr>
              <a:t>ретровирус-подобные элементы)</a:t>
            </a:r>
            <a:endParaRPr lang="en-US" altLang="ru-RU" sz="1400">
              <a:latin typeface="Arial" panose="020B0604020202020204" pitchFamily="34" charset="0"/>
            </a:endParaRPr>
          </a:p>
          <a:p>
            <a:pPr eaLnBrk="1" hangingPunct="1">
              <a:spcBef>
                <a:spcPct val="0"/>
              </a:spcBef>
              <a:buFontTx/>
              <a:buNone/>
            </a:pPr>
            <a:r>
              <a:rPr lang="ru-RU" altLang="ru-RU" sz="1400">
                <a:latin typeface="Arial" panose="020B0604020202020204" pitchFamily="34" charset="0"/>
              </a:rPr>
              <a:t>два типа: автономные и неавтономные</a:t>
            </a:r>
          </a:p>
          <a:p>
            <a:pPr eaLnBrk="1" hangingPunct="1">
              <a:spcBef>
                <a:spcPct val="0"/>
              </a:spcBef>
              <a:buFontTx/>
              <a:buNone/>
            </a:pPr>
            <a:r>
              <a:rPr lang="ru-RU" altLang="ru-RU" sz="1400">
                <a:latin typeface="Arial" panose="020B0604020202020204" pitchFamily="34" charset="0"/>
              </a:rPr>
              <a:t>большое количество «ископаемых» элементов, состоящих из изолированных </a:t>
            </a:r>
            <a:r>
              <a:rPr lang="en-US" altLang="ru-RU" sz="1400">
                <a:latin typeface="Arial" panose="020B0604020202020204" pitchFamily="34" charset="0"/>
              </a:rPr>
              <a:t>LTR</a:t>
            </a:r>
            <a:endParaRPr lang="ru-RU" altLang="ru-RU" sz="1400">
              <a:latin typeface="Arial" panose="020B0604020202020204" pitchFamily="34" charset="0"/>
            </a:endParaRPr>
          </a:p>
          <a:p>
            <a:pPr eaLnBrk="1" hangingPunct="1">
              <a:spcBef>
                <a:spcPct val="0"/>
              </a:spcBef>
              <a:buFontTx/>
              <a:buNone/>
            </a:pPr>
            <a:r>
              <a:rPr lang="ru-RU" altLang="ru-RU" sz="1400" b="1">
                <a:latin typeface="Arial" panose="020B0604020202020204" pitchFamily="34" charset="0"/>
              </a:rPr>
              <a:t>Длина:</a:t>
            </a:r>
            <a:r>
              <a:rPr lang="ru-RU" altLang="ru-RU" sz="1400">
                <a:latin typeface="Arial" panose="020B0604020202020204" pitchFamily="34" charset="0"/>
              </a:rPr>
              <a:t> 6-11 </a:t>
            </a:r>
            <a:r>
              <a:rPr lang="en-US" altLang="ru-RU" sz="1400">
                <a:latin typeface="Arial" panose="020B0604020202020204" pitchFamily="34" charset="0"/>
              </a:rPr>
              <a:t>kb (автономные) и 1.5-3 kb (</a:t>
            </a:r>
            <a:r>
              <a:rPr lang="ru-RU" altLang="ru-RU" sz="1400">
                <a:latin typeface="Arial" panose="020B0604020202020204" pitchFamily="34" charset="0"/>
              </a:rPr>
              <a:t>неавтономные)</a:t>
            </a:r>
          </a:p>
          <a:p>
            <a:pPr eaLnBrk="1" hangingPunct="1">
              <a:spcBef>
                <a:spcPct val="0"/>
              </a:spcBef>
              <a:buFontTx/>
              <a:buNone/>
            </a:pPr>
            <a:r>
              <a:rPr lang="ru-RU" altLang="ru-RU" sz="1400" b="1">
                <a:latin typeface="Arial" panose="020B0604020202020204" pitchFamily="34" charset="0"/>
              </a:rPr>
              <a:t>Структура: </a:t>
            </a:r>
            <a:r>
              <a:rPr lang="ru-RU" altLang="ru-RU" sz="1400">
                <a:latin typeface="Arial" panose="020B0604020202020204" pitchFamily="34" charset="0"/>
              </a:rPr>
              <a:t>два прямых </a:t>
            </a:r>
            <a:r>
              <a:rPr lang="en-US" altLang="ru-RU" sz="1400">
                <a:latin typeface="Arial" panose="020B0604020202020204" pitchFamily="34" charset="0"/>
              </a:rPr>
              <a:t>LTR</a:t>
            </a:r>
            <a:r>
              <a:rPr lang="ru-RU" altLang="ru-RU" sz="1400">
                <a:latin typeface="Arial" panose="020B0604020202020204" pitchFamily="34" charset="0"/>
              </a:rPr>
              <a:t>-повтора на концах, 3 гена - </a:t>
            </a:r>
            <a:r>
              <a:rPr lang="en-US" altLang="ru-RU" sz="1400">
                <a:latin typeface="Arial" panose="020B0604020202020204" pitchFamily="34" charset="0"/>
              </a:rPr>
              <a:t>gag, pol </a:t>
            </a:r>
            <a:r>
              <a:rPr lang="ru-RU" altLang="ru-RU" sz="1400">
                <a:latin typeface="Arial" panose="020B0604020202020204" pitchFamily="34" charset="0"/>
              </a:rPr>
              <a:t>и </a:t>
            </a:r>
            <a:r>
              <a:rPr lang="en-US" altLang="ru-RU" sz="1400">
                <a:latin typeface="Arial" panose="020B0604020202020204" pitchFamily="34" charset="0"/>
              </a:rPr>
              <a:t>env</a:t>
            </a:r>
          </a:p>
          <a:p>
            <a:pPr eaLnBrk="1" hangingPunct="1">
              <a:spcBef>
                <a:spcPct val="0"/>
              </a:spcBef>
              <a:buFontTx/>
              <a:buNone/>
            </a:pPr>
            <a:r>
              <a:rPr lang="en-US" altLang="ru-RU" sz="1400">
                <a:latin typeface="Arial" panose="020B0604020202020204" pitchFamily="34" charset="0"/>
              </a:rPr>
              <a:t>gag </a:t>
            </a:r>
            <a:r>
              <a:rPr lang="ru-RU" altLang="ru-RU" sz="1400">
                <a:latin typeface="Arial" panose="020B0604020202020204" pitchFamily="34" charset="0"/>
              </a:rPr>
              <a:t>и </a:t>
            </a:r>
            <a:r>
              <a:rPr lang="en-US" altLang="ru-RU" sz="1400">
                <a:latin typeface="Arial" panose="020B0604020202020204" pitchFamily="34" charset="0"/>
              </a:rPr>
              <a:t>pol - </a:t>
            </a:r>
            <a:r>
              <a:rPr lang="ru-RU" altLang="ru-RU" sz="1400">
                <a:latin typeface="Arial" panose="020B0604020202020204" pitchFamily="34" charset="0"/>
              </a:rPr>
              <a:t>протеаза, обратная транскриптаза, РНК-аза, интеграза</a:t>
            </a:r>
          </a:p>
          <a:p>
            <a:pPr eaLnBrk="1" hangingPunct="1">
              <a:spcBef>
                <a:spcPct val="0"/>
              </a:spcBef>
              <a:buFontTx/>
              <a:buNone/>
            </a:pPr>
            <a:r>
              <a:rPr lang="en-US" altLang="ru-RU" sz="1400">
                <a:latin typeface="Arial" panose="020B0604020202020204" pitchFamily="34" charset="0"/>
              </a:rPr>
              <a:t>env </a:t>
            </a:r>
            <a:r>
              <a:rPr lang="ru-RU" altLang="ru-RU" sz="1400">
                <a:latin typeface="Arial" panose="020B0604020202020204" pitchFamily="34" charset="0"/>
              </a:rPr>
              <a:t>- белок оболочки</a:t>
            </a:r>
          </a:p>
          <a:p>
            <a:pPr eaLnBrk="1" hangingPunct="1">
              <a:spcBef>
                <a:spcPct val="0"/>
              </a:spcBef>
              <a:buFontTx/>
              <a:buNone/>
            </a:pPr>
            <a:r>
              <a:rPr lang="ru-RU" altLang="ru-RU" sz="1400" b="1">
                <a:latin typeface="Arial" panose="020B0604020202020204" pitchFamily="34" charset="0"/>
              </a:rPr>
              <a:t>Цикл:</a:t>
            </a:r>
            <a:r>
              <a:rPr lang="ru-RU" altLang="ru-RU" sz="1400">
                <a:latin typeface="Arial" panose="020B0604020202020204" pitchFamily="34" charset="0"/>
              </a:rPr>
              <a:t> транспозиция по ретровирус-подобному механизму: обратная транскрипция в цитоплазме в вирус-подобной частице (в отличие от </a:t>
            </a:r>
            <a:r>
              <a:rPr lang="en-US" altLang="ru-RU" sz="1400">
                <a:latin typeface="Arial" panose="020B0604020202020204" pitchFamily="34" charset="0"/>
              </a:rPr>
              <a:t>LINE</a:t>
            </a:r>
            <a:r>
              <a:rPr lang="ru-RU" altLang="ru-RU" sz="1400">
                <a:latin typeface="Arial" panose="020B0604020202020204" pitchFamily="34" charset="0"/>
              </a:rPr>
              <a:t>, где обр. транскр в ядре); вырезание и встраивание в геном с помощью гомологичной рекомбинации между </a:t>
            </a:r>
            <a:r>
              <a:rPr lang="en-US" altLang="ru-RU" sz="1400">
                <a:latin typeface="Arial" panose="020B0604020202020204" pitchFamily="34" charset="0"/>
              </a:rPr>
              <a:t>LTR</a:t>
            </a:r>
            <a:r>
              <a:rPr lang="ru-RU" altLang="ru-RU" sz="1400">
                <a:latin typeface="Arial" panose="020B0604020202020204" pitchFamily="34" charset="0"/>
              </a:rPr>
              <a:t>-повторами </a:t>
            </a:r>
          </a:p>
          <a:p>
            <a:pPr eaLnBrk="1" hangingPunct="1">
              <a:spcBef>
                <a:spcPct val="0"/>
              </a:spcBef>
              <a:buFontTx/>
              <a:buNone/>
            </a:pPr>
            <a:r>
              <a:rPr lang="ru-RU" altLang="ru-RU" sz="1400" b="1">
                <a:latin typeface="Arial" panose="020B0604020202020204" pitchFamily="34" charset="0"/>
              </a:rPr>
              <a:t>Классификация:</a:t>
            </a:r>
            <a:r>
              <a:rPr lang="ru-RU" altLang="ru-RU" sz="1400">
                <a:latin typeface="Arial" panose="020B0604020202020204" pitchFamily="34" charset="0"/>
              </a:rPr>
              <a:t> 4 класса - 3 класса эндогенных ретровирусов млекопитающих </a:t>
            </a:r>
            <a:r>
              <a:rPr lang="en-US" altLang="ru-RU" sz="1400">
                <a:latin typeface="Arial" panose="020B0604020202020204" pitchFamily="34" charset="0"/>
              </a:rPr>
              <a:t>(ERV I - ERV III) </a:t>
            </a:r>
            <a:r>
              <a:rPr lang="ru-RU" altLang="ru-RU" sz="1400">
                <a:latin typeface="Arial" panose="020B0604020202020204" pitchFamily="34" charset="0"/>
              </a:rPr>
              <a:t>и </a:t>
            </a:r>
            <a:r>
              <a:rPr lang="en-US" altLang="ru-RU" sz="1400">
                <a:latin typeface="Arial" panose="020B0604020202020204" pitchFamily="34" charset="0"/>
              </a:rPr>
              <a:t>MaLR</a:t>
            </a:r>
            <a:endParaRPr lang="ru-RU" altLang="ru-RU" sz="1400">
              <a:latin typeface="Arial" panose="020B0604020202020204" pitchFamily="34" charset="0"/>
            </a:endParaRPr>
          </a:p>
        </p:txBody>
      </p:sp>
    </p:spTree>
    <p:extLst>
      <p:ext uri="{BB962C8B-B14F-4D97-AF65-F5344CB8AC3E}">
        <p14:creationId xmlns:p14="http://schemas.microsoft.com/office/powerpoint/2010/main" val="16731429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AutoShape 1"/>
          <p:cNvSpPr>
            <a:spLocks noChangeAspect="1" noChangeArrowheads="1"/>
          </p:cNvSpPr>
          <p:nvPr/>
        </p:nvSpPr>
        <p:spPr bwMode="auto">
          <a:xfrm>
            <a:off x="8610601" y="152400"/>
            <a:ext cx="1870075" cy="355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65539" name="AutoShape 2"/>
          <p:cNvSpPr>
            <a:spLocks noChangeArrowheads="1"/>
          </p:cNvSpPr>
          <p:nvPr/>
        </p:nvSpPr>
        <p:spPr bwMode="auto">
          <a:xfrm>
            <a:off x="2133600" y="4648200"/>
            <a:ext cx="8077200" cy="452438"/>
          </a:xfrm>
          <a:custGeom>
            <a:avLst/>
            <a:gdLst>
              <a:gd name="T0" fmla="*/ 2147483646 w 21600"/>
              <a:gd name="T1" fmla="*/ 4738429 h 21600"/>
              <a:gd name="T2" fmla="*/ 1510212033 w 21600"/>
              <a:gd name="T3" fmla="*/ 9476859 h 21600"/>
              <a:gd name="T4" fmla="*/ 0 w 21600"/>
              <a:gd name="T5" fmla="*/ 4738429 h 21600"/>
              <a:gd name="T6" fmla="*/ 1510212033 w 21600"/>
              <a:gd name="T7" fmla="*/ 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a:moveTo>
                  <a:pt x="0" y="0"/>
                </a:moveTo>
                <a:lnTo>
                  <a:pt x="0" y="21600"/>
                </a:ln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sp>
        <p:nvSpPr>
          <p:cNvPr id="65540" name="Text Box 3"/>
          <p:cNvSpPr txBox="1">
            <a:spLocks noChangeArrowheads="1"/>
          </p:cNvSpPr>
          <p:nvPr/>
        </p:nvSpPr>
        <p:spPr bwMode="auto">
          <a:xfrm>
            <a:off x="1906589" y="3171825"/>
            <a:ext cx="8531225"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spcBef>
                <a:spcPct val="200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Calibri" panose="020F0502020204030204" pitchFamily="34" charset="0"/>
              </a:defRPr>
            </a:lvl9pPr>
          </a:lstStyle>
          <a:p>
            <a:pPr eaLnBrk="1" hangingPunct="1">
              <a:spcBef>
                <a:spcPct val="0"/>
              </a:spcBef>
              <a:buFontTx/>
              <a:buNone/>
            </a:pPr>
            <a:r>
              <a:rPr lang="en-US" altLang="ru-RU" sz="1800">
                <a:solidFill>
                  <a:srgbClr val="0054A6"/>
                </a:solidFill>
                <a:latin typeface="Arial" panose="020B0604020202020204" pitchFamily="34" charset="0"/>
                <a:ea typeface="MS PGothic" panose="020B0600070205080204" pitchFamily="34" charset="-128"/>
              </a:rPr>
              <a:t>Paleovirology of ‘syncytins’, retroviral </a:t>
            </a:r>
            <a:r>
              <a:rPr lang="en-US" altLang="ru-RU" sz="1800" i="1">
                <a:solidFill>
                  <a:srgbClr val="0054A6"/>
                </a:solidFill>
                <a:latin typeface="Arial" panose="020B0604020202020204" pitchFamily="34" charset="0"/>
                <a:ea typeface="MS PGothic" panose="020B0600070205080204" pitchFamily="34" charset="-128"/>
              </a:rPr>
              <a:t>env</a:t>
            </a:r>
            <a:r>
              <a:rPr lang="en-US" altLang="ru-RU" sz="1800">
                <a:solidFill>
                  <a:srgbClr val="0054A6"/>
                </a:solidFill>
                <a:latin typeface="Arial" panose="020B0604020202020204" pitchFamily="34" charset="0"/>
                <a:ea typeface="MS PGothic" panose="020B0600070205080204" pitchFamily="34" charset="-128"/>
              </a:rPr>
              <a:t> genes exapted for a role in placentation</a:t>
            </a:r>
            <a:r>
              <a:rPr lang="ru-RU" altLang="ru-RU" sz="1800">
                <a:solidFill>
                  <a:srgbClr val="0054A6"/>
                </a:solidFill>
                <a:latin typeface="Arial" panose="020B0604020202020204" pitchFamily="34" charset="0"/>
                <a:ea typeface="MS PGothic" panose="020B0600070205080204" pitchFamily="34" charset="-128"/>
              </a:rPr>
              <a:t>.</a:t>
            </a:r>
            <a:r>
              <a:rPr lang="en-US" altLang="ru-RU" sz="1800">
                <a:solidFill>
                  <a:srgbClr val="0054A6"/>
                </a:solidFill>
                <a:latin typeface="Arial" panose="020B0604020202020204" pitchFamily="34" charset="0"/>
                <a:ea typeface="MS PGothic" panose="020B0600070205080204" pitchFamily="34" charset="-128"/>
              </a:rPr>
              <a:t> </a:t>
            </a:r>
            <a:r>
              <a:rPr lang="ru-RU" altLang="ru-RU" sz="1800">
                <a:solidFill>
                  <a:srgbClr val="0054A6"/>
                </a:solidFill>
                <a:latin typeface="Arial" panose="020B0604020202020204" pitchFamily="34" charset="0"/>
                <a:ea typeface="MS PGothic" panose="020B0600070205080204" pitchFamily="34" charset="-128"/>
              </a:rPr>
              <a:t>2013. </a:t>
            </a:r>
            <a:r>
              <a:rPr lang="en-US" altLang="ru-RU" sz="1800">
                <a:solidFill>
                  <a:srgbClr val="0054A6"/>
                </a:solidFill>
                <a:latin typeface="Arial" panose="020B0604020202020204" pitchFamily="34" charset="0"/>
                <a:ea typeface="MS PGothic" panose="020B0600070205080204" pitchFamily="34" charset="-128"/>
              </a:rPr>
              <a:t>Volume: 368, Issue: 1626, DOI: (10.1098/rstb.2012.0507) </a:t>
            </a:r>
          </a:p>
        </p:txBody>
      </p:sp>
      <p:pic>
        <p:nvPicPr>
          <p:cNvPr id="655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330201"/>
            <a:ext cx="8026400" cy="2663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2" name="Прямоугольник 1"/>
          <p:cNvSpPr>
            <a:spLocks noChangeArrowheads="1"/>
          </p:cNvSpPr>
          <p:nvPr/>
        </p:nvSpPr>
        <p:spPr bwMode="auto">
          <a:xfrm>
            <a:off x="1825626" y="3863976"/>
            <a:ext cx="86328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500" dirty="0">
                <a:latin typeface="Arial" panose="020B0604020202020204" pitchFamily="34" charset="0"/>
              </a:rPr>
              <a:t> Гены </a:t>
            </a:r>
            <a:r>
              <a:rPr lang="ru-RU" altLang="ru-RU" sz="1500" dirty="0" err="1">
                <a:latin typeface="Arial" panose="020B0604020202020204" pitchFamily="34" charset="0"/>
              </a:rPr>
              <a:t>синцитинов</a:t>
            </a:r>
            <a:r>
              <a:rPr lang="ru-RU" altLang="ru-RU" sz="1500" dirty="0">
                <a:latin typeface="Arial" panose="020B0604020202020204" pitchFamily="34" charset="0"/>
              </a:rPr>
              <a:t> являются «новыми» генами, кодирующими белки, происходящие из белка оболочки эндогенных </a:t>
            </a:r>
            <a:r>
              <a:rPr lang="ru-RU" altLang="ru-RU" sz="1500" dirty="0" err="1">
                <a:latin typeface="Arial" panose="020B0604020202020204" pitchFamily="34" charset="0"/>
              </a:rPr>
              <a:t>ретровирусных</a:t>
            </a:r>
            <a:r>
              <a:rPr lang="ru-RU" altLang="ru-RU" sz="1500" dirty="0">
                <a:latin typeface="Arial" panose="020B0604020202020204" pitchFamily="34" charset="0"/>
              </a:rPr>
              <a:t> элементов, которые были захвачены и одомашнены многократно и независимо у различных видов млекопитающих в процессе конвергентной эволюции. Нокаут генов </a:t>
            </a:r>
            <a:r>
              <a:rPr lang="ru-RU" altLang="ru-RU" sz="1500" dirty="0" err="1">
                <a:latin typeface="Arial" panose="020B0604020202020204" pitchFamily="34" charset="0"/>
              </a:rPr>
              <a:t>синцитинов</a:t>
            </a:r>
            <a:r>
              <a:rPr lang="ru-RU" altLang="ru-RU" sz="1500" dirty="0">
                <a:latin typeface="Arial" panose="020B0604020202020204" pitchFamily="34" charset="0"/>
              </a:rPr>
              <a:t> у мышей доказал, что они абсолютно необходимы для развития плаценты и выживания эмбрионов. Плацента формируется, путем слияния клеток, как слой синцитиальных клеток на границе плода и матери. Эти гены экзогенного происхождения, приобретенные «случайно» и все же «необходимые» для выполнения основной функции у плацентарных млекопитающих, могли иметь решающее значение в появлении предков млекопитающих с плацентой у яйцекладущих животных посредством захвата </a:t>
            </a:r>
            <a:r>
              <a:rPr lang="ru-RU" altLang="ru-RU" sz="1500" dirty="0" err="1">
                <a:latin typeface="Arial" panose="020B0604020202020204" pitchFamily="34" charset="0"/>
              </a:rPr>
              <a:t>ретровирусного</a:t>
            </a:r>
            <a:r>
              <a:rPr lang="ru-RU" altLang="ru-RU" sz="1500" dirty="0">
                <a:latin typeface="Arial" panose="020B0604020202020204" pitchFamily="34" charset="0"/>
              </a:rPr>
              <a:t> гена </a:t>
            </a:r>
            <a:r>
              <a:rPr lang="ru-RU" altLang="ru-RU" sz="1500" i="1" dirty="0" err="1">
                <a:latin typeface="Arial" panose="020B0604020202020204" pitchFamily="34" charset="0"/>
              </a:rPr>
              <a:t>env</a:t>
            </a:r>
            <a:r>
              <a:rPr lang="ru-RU" altLang="ru-RU" sz="1500" dirty="0">
                <a:latin typeface="Arial" panose="020B0604020202020204" pitchFamily="34" charset="0"/>
              </a:rPr>
              <a:t>, впоследствии замененного в разнообразных линиях млекопитающих новыми генами </a:t>
            </a:r>
            <a:r>
              <a:rPr lang="ru-RU" altLang="ru-RU" sz="1500" dirty="0" err="1">
                <a:latin typeface="Arial" panose="020B0604020202020204" pitchFamily="34" charset="0"/>
              </a:rPr>
              <a:t>синцитина</a:t>
            </a:r>
            <a:r>
              <a:rPr lang="ru-RU" altLang="ru-RU" sz="1500" dirty="0">
                <a:latin typeface="Arial" panose="020B0604020202020204" pitchFamily="34" charset="0"/>
              </a:rPr>
              <a:t>, происходящими из </a:t>
            </a:r>
            <a:r>
              <a:rPr lang="ru-RU" altLang="ru-RU" sz="1500" i="1" dirty="0" err="1">
                <a:latin typeface="Arial" panose="020B0604020202020204" pitchFamily="34" charset="0"/>
              </a:rPr>
              <a:t>env</a:t>
            </a:r>
            <a:r>
              <a:rPr lang="ru-RU" altLang="ru-RU" sz="1500" dirty="0">
                <a:latin typeface="Arial" panose="020B0604020202020204" pitchFamily="34" charset="0"/>
              </a:rPr>
              <a:t>, каждый из которых обеспечивает своему хозяину положительное селективное преимущество.</a:t>
            </a:r>
          </a:p>
        </p:txBody>
      </p:sp>
    </p:spTree>
    <p:extLst>
      <p:ext uri="{BB962C8B-B14F-4D97-AF65-F5344CB8AC3E}">
        <p14:creationId xmlns:p14="http://schemas.microsoft.com/office/powerpoint/2010/main" val="243090475"/>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115889"/>
            <a:ext cx="8951913"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Рисунок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3700" y="4365626"/>
            <a:ext cx="51943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Рисунок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0013" y="4649788"/>
            <a:ext cx="1935162"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307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6251"/>
            <a:ext cx="641985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Прямоугольник 2"/>
          <p:cNvSpPr>
            <a:spLocks noChangeArrowheads="1"/>
          </p:cNvSpPr>
          <p:nvPr/>
        </p:nvSpPr>
        <p:spPr bwMode="auto">
          <a:xfrm>
            <a:off x="1882775" y="5513388"/>
            <a:ext cx="8426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dirty="0">
                <a:latin typeface="Arial" panose="020B0604020202020204" pitchFamily="34" charset="0"/>
              </a:rPr>
              <a:t>Elissa D. </a:t>
            </a:r>
            <a:r>
              <a:rPr lang="en-US" altLang="ru-RU" sz="1800" dirty="0" err="1">
                <a:latin typeface="Arial" panose="020B0604020202020204" pitchFamily="34" charset="0"/>
              </a:rPr>
              <a:t>Pastuzyn</a:t>
            </a:r>
            <a:r>
              <a:rPr lang="en-US" altLang="ru-RU" sz="1800" dirty="0">
                <a:latin typeface="Arial" panose="020B0604020202020204" pitchFamily="34" charset="0"/>
              </a:rPr>
              <a:t>, Cameron E. Day, Rachel B. Kearns, Madeleine </a:t>
            </a:r>
            <a:r>
              <a:rPr lang="en-US" altLang="ru-RU" sz="1800" dirty="0" err="1">
                <a:latin typeface="Arial" panose="020B0604020202020204" pitchFamily="34" charset="0"/>
              </a:rPr>
              <a:t>Kyrke</a:t>
            </a:r>
            <a:r>
              <a:rPr lang="en-US" altLang="ru-RU" sz="1800" dirty="0">
                <a:latin typeface="Arial" panose="020B0604020202020204" pitchFamily="34" charset="0"/>
              </a:rPr>
              <a:t>-Smith, Andrew V. </a:t>
            </a:r>
            <a:r>
              <a:rPr lang="en-US" altLang="ru-RU" sz="1800" dirty="0" err="1">
                <a:latin typeface="Arial" panose="020B0604020202020204" pitchFamily="34" charset="0"/>
              </a:rPr>
              <a:t>Taibi</a:t>
            </a:r>
            <a:r>
              <a:rPr lang="en-US" altLang="ru-RU" sz="1800" dirty="0">
                <a:latin typeface="Arial" panose="020B0604020202020204" pitchFamily="34" charset="0"/>
              </a:rPr>
              <a:t>, et. al.. (2018). The Neuronal Gene </a:t>
            </a:r>
            <a:r>
              <a:rPr lang="en-US" altLang="ru-RU" sz="1800" i="1" dirty="0">
                <a:latin typeface="Arial" panose="020B0604020202020204" pitchFamily="34" charset="0"/>
              </a:rPr>
              <a:t>Arc</a:t>
            </a:r>
            <a:r>
              <a:rPr lang="en-US" altLang="ru-RU" sz="1800" dirty="0">
                <a:latin typeface="Arial" panose="020B0604020202020204" pitchFamily="34" charset="0"/>
              </a:rPr>
              <a:t> Encodes a Repurposed Retrotransposon Gag Protein that Mediates Intercellular RNA Transfer. </a:t>
            </a:r>
            <a:r>
              <a:rPr lang="en-US" altLang="ru-RU" sz="1800" i="1" dirty="0">
                <a:latin typeface="Arial" panose="020B0604020202020204" pitchFamily="34" charset="0"/>
              </a:rPr>
              <a:t>Cell</a:t>
            </a:r>
            <a:r>
              <a:rPr lang="en-US" altLang="ru-RU" sz="1800" dirty="0">
                <a:latin typeface="Arial" panose="020B0604020202020204" pitchFamily="34" charset="0"/>
              </a:rPr>
              <a:t>. </a:t>
            </a:r>
            <a:r>
              <a:rPr lang="en-US" altLang="ru-RU" sz="1800" b="1" dirty="0">
                <a:latin typeface="Arial" panose="020B0604020202020204" pitchFamily="34" charset="0"/>
              </a:rPr>
              <a:t>172:</a:t>
            </a:r>
            <a:r>
              <a:rPr lang="en-US" altLang="ru-RU" sz="1800" dirty="0">
                <a:latin typeface="Arial" panose="020B0604020202020204" pitchFamily="34" charset="0"/>
              </a:rPr>
              <a:t> 275-288.e18. DOI: https://doi.org/10.1016/j.cell.2017.12.024</a:t>
            </a:r>
            <a:endParaRPr lang="ru-RU" altLang="ru-RU" sz="1800" dirty="0">
              <a:latin typeface="Arial" panose="020B0604020202020204" pitchFamily="34" charset="0"/>
            </a:endParaRPr>
          </a:p>
        </p:txBody>
      </p:sp>
      <p:pic>
        <p:nvPicPr>
          <p:cNvPr id="68612" name="Рисунок 3"/>
          <p:cNvPicPr>
            <a:picLocks noChangeAspect="1"/>
          </p:cNvPicPr>
          <p:nvPr/>
        </p:nvPicPr>
        <p:blipFill>
          <a:blip r:embed="rId3" cstate="print">
            <a:extLst>
              <a:ext uri="{28A0092B-C50C-407E-A947-70E740481C1C}">
                <a14:useLocalDpi xmlns:a14="http://schemas.microsoft.com/office/drawing/2010/main" val="0"/>
              </a:ext>
            </a:extLst>
          </a:blip>
          <a:srcRect t="-2" b="34061"/>
          <a:stretch>
            <a:fillRect/>
          </a:stretch>
        </p:blipFill>
        <p:spPr bwMode="auto">
          <a:xfrm>
            <a:off x="7535864" y="2627313"/>
            <a:ext cx="300672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Рисунок 4"/>
          <p:cNvPicPr>
            <a:picLocks noChangeAspect="1"/>
          </p:cNvPicPr>
          <p:nvPr/>
        </p:nvPicPr>
        <p:blipFill>
          <a:blip r:embed="rId4">
            <a:extLst>
              <a:ext uri="{28A0092B-C50C-407E-A947-70E740481C1C}">
                <a14:useLocalDpi xmlns:a14="http://schemas.microsoft.com/office/drawing/2010/main" val="0"/>
              </a:ext>
            </a:extLst>
          </a:blip>
          <a:srcRect l="2211" t="-2" r="2" b="10678"/>
          <a:stretch>
            <a:fillRect/>
          </a:stretch>
        </p:blipFill>
        <p:spPr bwMode="auto">
          <a:xfrm>
            <a:off x="7859714" y="0"/>
            <a:ext cx="2808287"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5255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Прямоугольник 1"/>
          <p:cNvSpPr>
            <a:spLocks noChangeArrowheads="1"/>
          </p:cNvSpPr>
          <p:nvPr/>
        </p:nvSpPr>
        <p:spPr bwMode="auto">
          <a:xfrm>
            <a:off x="1703389" y="260350"/>
            <a:ext cx="8353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latin typeface="Arial" panose="020B0604020202020204" pitchFamily="34" charset="0"/>
              </a:rPr>
              <a:t>Mammalian transposable elements and their impacts on genome evolution</a:t>
            </a:r>
            <a:r>
              <a:rPr lang="ru-RU" altLang="ru-RU" sz="1800" b="1">
                <a:latin typeface="Arial" panose="020B0604020202020204" pitchFamily="34" charset="0"/>
              </a:rPr>
              <a:t>.</a:t>
            </a:r>
            <a:endParaRPr lang="en-US" altLang="ru-RU" sz="1800" b="1">
              <a:latin typeface="Arial" panose="020B0604020202020204" pitchFamily="34" charset="0"/>
            </a:endParaRPr>
          </a:p>
        </p:txBody>
      </p:sp>
      <p:sp>
        <p:nvSpPr>
          <p:cNvPr id="69635" name="Прямоугольник 2"/>
          <p:cNvSpPr>
            <a:spLocks noChangeArrowheads="1"/>
          </p:cNvSpPr>
          <p:nvPr/>
        </p:nvSpPr>
        <p:spPr bwMode="auto">
          <a:xfrm>
            <a:off x="2063751" y="630238"/>
            <a:ext cx="7561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hlinkClick r:id="rId2"/>
              </a:rPr>
              <a:t>Chromosome Res</a:t>
            </a:r>
            <a:r>
              <a:rPr lang="en-US" altLang="ru-RU" sz="1800">
                <a:latin typeface="Arial" panose="020B0604020202020204" pitchFamily="34" charset="0"/>
              </a:rPr>
              <a:t>. 2018; 26(1): 25–43. doi: </a:t>
            </a:r>
            <a:r>
              <a:rPr lang="en-US" altLang="ru-RU" sz="1800">
                <a:latin typeface="Arial" panose="020B0604020202020204" pitchFamily="34" charset="0"/>
                <a:hlinkClick r:id="rId3"/>
              </a:rPr>
              <a:t>10.1007/s10577-017-9570-z</a:t>
            </a:r>
            <a:endParaRPr lang="en-US" altLang="ru-RU" sz="1800">
              <a:latin typeface="Arial" panose="020B0604020202020204" pitchFamily="34" charset="0"/>
            </a:endParaRPr>
          </a:p>
        </p:txBody>
      </p:sp>
      <p:sp>
        <p:nvSpPr>
          <p:cNvPr id="69636" name="Прямоугольник 3"/>
          <p:cNvSpPr>
            <a:spLocks noChangeArrowheads="1"/>
          </p:cNvSpPr>
          <p:nvPr/>
        </p:nvSpPr>
        <p:spPr bwMode="auto">
          <a:xfrm>
            <a:off x="1703389" y="1125538"/>
            <a:ext cx="8569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latin typeface="Arial" panose="020B0604020202020204" pitchFamily="34" charset="0"/>
              </a:rPr>
              <a:t>Cooperative evolution of two different TEs results in lineage-specific novel transcripts in the </a:t>
            </a:r>
            <a:r>
              <a:rPr lang="en-US" altLang="ru-RU" sz="1800" b="1" i="1">
                <a:latin typeface="Arial" panose="020B0604020202020204" pitchFamily="34" charset="0"/>
              </a:rPr>
              <a:t>BLOC1S2</a:t>
            </a:r>
            <a:r>
              <a:rPr lang="en-US" altLang="ru-RU" sz="1800" b="1">
                <a:latin typeface="Arial" panose="020B0604020202020204" pitchFamily="34" charset="0"/>
              </a:rPr>
              <a:t> gene</a:t>
            </a:r>
            <a:r>
              <a:rPr lang="ru-RU" altLang="ru-RU" sz="1800" b="1">
                <a:latin typeface="Arial" panose="020B0604020202020204" pitchFamily="34" charset="0"/>
              </a:rPr>
              <a:t>.</a:t>
            </a:r>
            <a:endParaRPr lang="en-US" altLang="ru-RU" sz="1800" b="1">
              <a:latin typeface="Arial" panose="020B0604020202020204" pitchFamily="34" charset="0"/>
            </a:endParaRPr>
          </a:p>
        </p:txBody>
      </p:sp>
      <p:sp>
        <p:nvSpPr>
          <p:cNvPr id="69637" name="Прямоугольник 4"/>
          <p:cNvSpPr>
            <a:spLocks noChangeArrowheads="1"/>
          </p:cNvSpPr>
          <p:nvPr/>
        </p:nvSpPr>
        <p:spPr bwMode="auto">
          <a:xfrm>
            <a:off x="2514600" y="1771650"/>
            <a:ext cx="6731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hlinkClick r:id="rId4"/>
              </a:rPr>
              <a:t>BMC Evol Biol</a:t>
            </a:r>
            <a:r>
              <a:rPr lang="en-US" altLang="ru-RU" sz="1800">
                <a:latin typeface="Arial" panose="020B0604020202020204" pitchFamily="34" charset="0"/>
              </a:rPr>
              <a:t>. 2019; 19: 196.</a:t>
            </a:r>
            <a:r>
              <a:rPr lang="ru-RU" altLang="ru-RU" sz="1800">
                <a:latin typeface="Arial" panose="020B0604020202020204" pitchFamily="34" charset="0"/>
              </a:rPr>
              <a:t> </a:t>
            </a:r>
            <a:r>
              <a:rPr lang="en-US" altLang="ru-RU" sz="1800">
                <a:latin typeface="Arial" panose="020B0604020202020204" pitchFamily="34" charset="0"/>
              </a:rPr>
              <a:t> doi: </a:t>
            </a:r>
            <a:r>
              <a:rPr lang="en-US" altLang="ru-RU" sz="1800">
                <a:latin typeface="Arial" panose="020B0604020202020204" pitchFamily="34" charset="0"/>
                <a:hlinkClick r:id="rId5"/>
              </a:rPr>
              <a:t>10.1186/s12862-019-1530-0</a:t>
            </a:r>
            <a:endParaRPr lang="en-US" altLang="ru-RU" sz="1800">
              <a:latin typeface="Arial" panose="020B0604020202020204" pitchFamily="34" charset="0"/>
            </a:endParaRPr>
          </a:p>
        </p:txBody>
      </p:sp>
      <p:sp>
        <p:nvSpPr>
          <p:cNvPr id="69638" name="Прямоугольник 5"/>
          <p:cNvSpPr>
            <a:spLocks noChangeArrowheads="1"/>
          </p:cNvSpPr>
          <p:nvPr/>
        </p:nvSpPr>
        <p:spPr bwMode="auto">
          <a:xfrm>
            <a:off x="1885950" y="2333626"/>
            <a:ext cx="8567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latin typeface="Arial" panose="020B0604020202020204" pitchFamily="34" charset="0"/>
              </a:rPr>
              <a:t>Birth, School, Work, Death, and Resurrection: The Life Stages and Dynamics of Transposable Element Proliferation</a:t>
            </a:r>
            <a:r>
              <a:rPr lang="ru-RU" altLang="ru-RU" sz="1800" b="1">
                <a:latin typeface="Arial" panose="020B0604020202020204" pitchFamily="34" charset="0"/>
              </a:rPr>
              <a:t>.</a:t>
            </a:r>
            <a:endParaRPr lang="en-US" altLang="ru-RU" sz="1800" b="1">
              <a:latin typeface="Arial" panose="020B0604020202020204" pitchFamily="34" charset="0"/>
            </a:endParaRPr>
          </a:p>
        </p:txBody>
      </p:sp>
      <p:sp>
        <p:nvSpPr>
          <p:cNvPr id="69639" name="Прямоугольник 6"/>
          <p:cNvSpPr>
            <a:spLocks noChangeArrowheads="1"/>
          </p:cNvSpPr>
          <p:nvPr/>
        </p:nvSpPr>
        <p:spPr bwMode="auto">
          <a:xfrm>
            <a:off x="2533650" y="3019425"/>
            <a:ext cx="7056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hlinkClick r:id="rId6"/>
              </a:rPr>
              <a:t>Genes (Basel)</a:t>
            </a:r>
            <a:r>
              <a:rPr lang="en-US" altLang="ru-RU" sz="1800">
                <a:latin typeface="Arial" panose="020B0604020202020204" pitchFamily="34" charset="0"/>
              </a:rPr>
              <a:t>. 2019 May; 10(5): 336.</a:t>
            </a:r>
            <a:r>
              <a:rPr lang="ru-RU" altLang="ru-RU" sz="1800">
                <a:latin typeface="Arial" panose="020B0604020202020204" pitchFamily="34" charset="0"/>
              </a:rPr>
              <a:t> </a:t>
            </a:r>
            <a:r>
              <a:rPr lang="en-US" altLang="ru-RU" sz="1800">
                <a:latin typeface="Arial" panose="020B0604020202020204" pitchFamily="34" charset="0"/>
              </a:rPr>
              <a:t>doi: </a:t>
            </a:r>
            <a:r>
              <a:rPr lang="en-US" altLang="ru-RU" sz="1800">
                <a:latin typeface="Arial" panose="020B0604020202020204" pitchFamily="34" charset="0"/>
                <a:hlinkClick r:id="rId7"/>
              </a:rPr>
              <a:t>10.3390/genes10050336</a:t>
            </a:r>
            <a:endParaRPr lang="en-US" altLang="ru-RU" sz="1800">
              <a:latin typeface="Arial" panose="020B0604020202020204" pitchFamily="34" charset="0"/>
            </a:endParaRPr>
          </a:p>
        </p:txBody>
      </p:sp>
      <p:sp>
        <p:nvSpPr>
          <p:cNvPr id="69640" name="Прямоугольник 7"/>
          <p:cNvSpPr>
            <a:spLocks noChangeArrowheads="1"/>
          </p:cNvSpPr>
          <p:nvPr/>
        </p:nvSpPr>
        <p:spPr bwMode="auto">
          <a:xfrm>
            <a:off x="1792288" y="3575050"/>
            <a:ext cx="8424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latin typeface="Arial" panose="020B0604020202020204" pitchFamily="34" charset="0"/>
              </a:rPr>
              <a:t>Retrotransposon Domestication and Control in </a:t>
            </a:r>
            <a:r>
              <a:rPr lang="en-US" altLang="ru-RU" sz="1800" b="1" i="1">
                <a:latin typeface="Arial" panose="020B0604020202020204" pitchFamily="34" charset="0"/>
              </a:rPr>
              <a:t>Dictyostelium discoideum</a:t>
            </a:r>
            <a:r>
              <a:rPr lang="ru-RU" altLang="ru-RU" sz="1800" b="1" i="1">
                <a:latin typeface="Arial" panose="020B0604020202020204" pitchFamily="34" charset="0"/>
              </a:rPr>
              <a:t>.</a:t>
            </a:r>
            <a:endParaRPr lang="en-US" altLang="ru-RU" sz="1800" b="1">
              <a:latin typeface="Arial" panose="020B0604020202020204" pitchFamily="34" charset="0"/>
            </a:endParaRPr>
          </a:p>
        </p:txBody>
      </p:sp>
      <p:sp>
        <p:nvSpPr>
          <p:cNvPr id="69641" name="Прямоугольник 8"/>
          <p:cNvSpPr>
            <a:spLocks noChangeArrowheads="1"/>
          </p:cNvSpPr>
          <p:nvPr/>
        </p:nvSpPr>
        <p:spPr bwMode="auto">
          <a:xfrm>
            <a:off x="2692400" y="3984625"/>
            <a:ext cx="6553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hlinkClick r:id="rId8"/>
              </a:rPr>
              <a:t>Front Microbiol</a:t>
            </a:r>
            <a:r>
              <a:rPr lang="en-US" altLang="ru-RU" sz="1800">
                <a:latin typeface="Arial" panose="020B0604020202020204" pitchFamily="34" charset="0"/>
              </a:rPr>
              <a:t>. 2017; 8: 1869. doi: </a:t>
            </a:r>
            <a:r>
              <a:rPr lang="en-US" altLang="ru-RU" sz="1800">
                <a:latin typeface="Arial" panose="020B0604020202020204" pitchFamily="34" charset="0"/>
                <a:hlinkClick r:id="rId9"/>
              </a:rPr>
              <a:t>10.3389/fmicb.2017.01869</a:t>
            </a:r>
            <a:endParaRPr lang="en-US" altLang="ru-RU" sz="1800">
              <a:latin typeface="Arial" panose="020B0604020202020204" pitchFamily="34" charset="0"/>
            </a:endParaRPr>
          </a:p>
        </p:txBody>
      </p:sp>
      <p:sp>
        <p:nvSpPr>
          <p:cNvPr id="69642" name="Прямоугольник 9"/>
          <p:cNvSpPr>
            <a:spLocks noChangeArrowheads="1"/>
          </p:cNvSpPr>
          <p:nvPr/>
        </p:nvSpPr>
        <p:spPr bwMode="auto">
          <a:xfrm>
            <a:off x="1905000" y="4598988"/>
            <a:ext cx="828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latin typeface="Arial" panose="020B0604020202020204" pitchFamily="34" charset="0"/>
              </a:rPr>
              <a:t>Genomic islands: tools of bacterial horizontal gene transfer and evolution. </a:t>
            </a:r>
          </a:p>
          <a:p>
            <a:pPr eaLnBrk="1" hangingPunct="1">
              <a:spcBef>
                <a:spcPct val="0"/>
              </a:spcBef>
              <a:buFontTx/>
              <a:buNone/>
            </a:pPr>
            <a:r>
              <a:rPr lang="en-US" altLang="ru-RU" sz="1800" i="1">
                <a:latin typeface="Arial" panose="020B0604020202020204" pitchFamily="34" charset="0"/>
              </a:rPr>
              <a:t>                FEMS Microbiol.  Rev</a:t>
            </a:r>
            <a:r>
              <a:rPr lang="en-US" altLang="ru-RU" sz="1800">
                <a:latin typeface="Arial" panose="020B0604020202020204" pitchFamily="34" charset="0"/>
              </a:rPr>
              <a:t>. 2009. </a:t>
            </a:r>
            <a:r>
              <a:rPr lang="en-US" altLang="ru-RU" sz="1800" b="1">
                <a:latin typeface="Arial" panose="020B0604020202020204" pitchFamily="34" charset="0"/>
              </a:rPr>
              <a:t>33:</a:t>
            </a:r>
            <a:r>
              <a:rPr lang="en-US" altLang="ru-RU" sz="1800">
                <a:latin typeface="Arial" panose="020B0604020202020204" pitchFamily="34" charset="0"/>
              </a:rPr>
              <a:t> 376-393. </a:t>
            </a:r>
          </a:p>
        </p:txBody>
      </p:sp>
      <p:sp>
        <p:nvSpPr>
          <p:cNvPr id="69643" name="Прямоугольник 10"/>
          <p:cNvSpPr>
            <a:spLocks noChangeArrowheads="1"/>
          </p:cNvSpPr>
          <p:nvPr/>
        </p:nvSpPr>
        <p:spPr bwMode="auto">
          <a:xfrm>
            <a:off x="4497388" y="5138739"/>
            <a:ext cx="6102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hlinkClick r:id="rId10"/>
              </a:rPr>
              <a:t>https://doi.org/10.1111/j.1574-6976.2008.00136.x</a:t>
            </a:r>
            <a:r>
              <a:rPr lang="en-US" altLang="ru-RU" sz="1800">
                <a:latin typeface="Arial" panose="020B0604020202020204" pitchFamily="34" charset="0"/>
              </a:rPr>
              <a:t> </a:t>
            </a:r>
            <a:endParaRPr lang="ru-RU" altLang="ru-RU" sz="1800">
              <a:latin typeface="Arial" panose="020B0604020202020204" pitchFamily="34" charset="0"/>
            </a:endParaRPr>
          </a:p>
        </p:txBody>
      </p:sp>
      <p:sp>
        <p:nvSpPr>
          <p:cNvPr id="69644" name="Прямоугольник 13"/>
          <p:cNvSpPr>
            <a:spLocks noChangeArrowheads="1"/>
          </p:cNvSpPr>
          <p:nvPr/>
        </p:nvSpPr>
        <p:spPr bwMode="auto">
          <a:xfrm>
            <a:off x="1792288" y="5641976"/>
            <a:ext cx="85518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latin typeface="Arial" panose="020B0604020202020204" pitchFamily="34" charset="0"/>
              </a:rPr>
              <a:t>CTRL + INSERT : retrotransposons and their contribution to regulation and innovation of the transcriptome.</a:t>
            </a:r>
            <a:r>
              <a:rPr lang="en-US" altLang="ru-RU" sz="1800">
                <a:latin typeface="Arial" panose="020B0604020202020204" pitchFamily="34" charset="0"/>
              </a:rPr>
              <a:t> </a:t>
            </a:r>
          </a:p>
          <a:p>
            <a:pPr eaLnBrk="1" hangingPunct="1">
              <a:spcBef>
                <a:spcPct val="0"/>
              </a:spcBef>
              <a:buFontTx/>
              <a:buNone/>
            </a:pPr>
            <a:r>
              <a:rPr lang="en-US" altLang="ru-RU" sz="1800" i="1">
                <a:latin typeface="Arial" panose="020B0604020202020204" pitchFamily="34" charset="0"/>
              </a:rPr>
              <a:t>      EMBO Rep</a:t>
            </a:r>
            <a:r>
              <a:rPr lang="en-US" altLang="ru-RU" sz="1800">
                <a:latin typeface="Arial" panose="020B0604020202020204" pitchFamily="34" charset="0"/>
              </a:rPr>
              <a:t>. 2016. </a:t>
            </a:r>
            <a:r>
              <a:rPr lang="en-US" altLang="ru-RU" sz="1800" b="1">
                <a:latin typeface="Arial" panose="020B0604020202020204" pitchFamily="34" charset="0"/>
              </a:rPr>
              <a:t>17:</a:t>
            </a:r>
            <a:r>
              <a:rPr lang="en-US" altLang="ru-RU" sz="1800">
                <a:latin typeface="Arial" panose="020B0604020202020204" pitchFamily="34" charset="0"/>
              </a:rPr>
              <a:t> 1131-1144. </a:t>
            </a:r>
            <a:r>
              <a:rPr lang="en-US" altLang="ru-RU" sz="1800">
                <a:latin typeface="Arial" panose="020B0604020202020204" pitchFamily="34" charset="0"/>
                <a:hlinkClick r:id="rId11"/>
              </a:rPr>
              <a:t>https://doi.org/10.15252/embr.201642743</a:t>
            </a:r>
            <a:endParaRPr lang="ru-RU" altLang="ru-RU" sz="1800">
              <a:latin typeface="Arial" panose="020B0604020202020204" pitchFamily="34" charset="0"/>
            </a:endParaRPr>
          </a:p>
        </p:txBody>
      </p:sp>
    </p:spTree>
    <p:extLst>
      <p:ext uri="{BB962C8B-B14F-4D97-AF65-F5344CB8AC3E}">
        <p14:creationId xmlns:p14="http://schemas.microsoft.com/office/powerpoint/2010/main" val="1047199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Прямоугольник 1"/>
          <p:cNvSpPr>
            <a:spLocks noChangeArrowheads="1"/>
          </p:cNvSpPr>
          <p:nvPr/>
        </p:nvSpPr>
        <p:spPr bwMode="auto">
          <a:xfrm>
            <a:off x="274321" y="83128"/>
            <a:ext cx="1150481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None/>
            </a:pPr>
            <a:r>
              <a:rPr lang="ru-RU" altLang="ru-RU" sz="2000" b="1" i="1" dirty="0">
                <a:solidFill>
                  <a:srgbClr val="006666"/>
                </a:solidFill>
                <a:latin typeface="Calibri,BoldItalic"/>
              </a:rPr>
              <a:t>Горизонтальный перенос (ГП) </a:t>
            </a:r>
            <a:r>
              <a:rPr lang="ru-RU" altLang="ru-RU" sz="2000" dirty="0">
                <a:solidFill>
                  <a:srgbClr val="006666"/>
                </a:solidFill>
              </a:rPr>
              <a:t>- </a:t>
            </a:r>
            <a:r>
              <a:rPr lang="ru-RU" altLang="ru-RU" sz="1800" dirty="0">
                <a:solidFill>
                  <a:srgbClr val="000000"/>
                </a:solidFill>
              </a:rPr>
              <a:t>это процесс перемещения генетической информации между различными геномами, имеется в виду любая генетическая информация - гены, регуляторные последовательности, мобильные генетические элементы. Вертикальный перенос генов — это передача генов от материнского организма дочернему при размножении; горизонтальный, в противоположность ему, связан с передачей ДНК между неродственными организмами. В частности, это происходит при участии вирусов, </a:t>
            </a:r>
            <a:r>
              <a:rPr lang="ru-RU" altLang="ru-RU" sz="1800" dirty="0" err="1">
                <a:solidFill>
                  <a:srgbClr val="000000"/>
                </a:solidFill>
              </a:rPr>
              <a:t>встраивающихся</a:t>
            </a:r>
            <a:r>
              <a:rPr lang="ru-RU" altLang="ru-RU" sz="1800" dirty="0">
                <a:solidFill>
                  <a:srgbClr val="000000"/>
                </a:solidFill>
              </a:rPr>
              <a:t> в геном, или путём трансформации — захвата фрагментов ДНК из внешней среды (это весьма характерно для бактерий).</a:t>
            </a:r>
            <a:endParaRPr lang="ru-RU" altLang="ru-RU" sz="1800" dirty="0">
              <a:latin typeface="Arial" panose="020B0604020202020204" pitchFamily="34" charset="0"/>
            </a:endParaRPr>
          </a:p>
        </p:txBody>
      </p:sp>
      <p:pic>
        <p:nvPicPr>
          <p:cNvPr id="70659"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78033"/>
            <a:ext cx="4941888"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45057" y="1741767"/>
            <a:ext cx="2729721" cy="507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Прямоугольник 4"/>
          <p:cNvSpPr>
            <a:spLocks noChangeArrowheads="1"/>
          </p:cNvSpPr>
          <p:nvPr/>
        </p:nvSpPr>
        <p:spPr bwMode="auto">
          <a:xfrm>
            <a:off x="634192" y="5652974"/>
            <a:ext cx="665607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800" dirty="0"/>
              <a:t>Согласно филогении на основе </a:t>
            </a:r>
            <a:r>
              <a:rPr lang="ru-RU" altLang="ru-RU" sz="1800" i="1" dirty="0">
                <a:latin typeface="Calibri,Italic"/>
              </a:rPr>
              <a:t>nad1B </a:t>
            </a:r>
            <a:r>
              <a:rPr lang="ru-RU" altLang="ru-RU" sz="1800" dirty="0" err="1"/>
              <a:t>рафлезия</a:t>
            </a:r>
            <a:r>
              <a:rPr lang="ru-RU" altLang="ru-RU" sz="1800" dirty="0"/>
              <a:t> близка к роду хозяев </a:t>
            </a:r>
            <a:r>
              <a:rPr lang="ru-RU" altLang="ru-RU" sz="1800" i="1" dirty="0" err="1">
                <a:latin typeface="Calibri,Italic"/>
              </a:rPr>
              <a:t>Tetrastigma</a:t>
            </a:r>
            <a:r>
              <a:rPr lang="ru-RU" altLang="ru-RU" sz="1800" dirty="0"/>
              <a:t>, по всем другим генам она относится к молочайным (</a:t>
            </a:r>
            <a:r>
              <a:rPr lang="en-US" altLang="ru-RU" sz="1800" i="1" dirty="0" err="1"/>
              <a:t>Malpighiales</a:t>
            </a:r>
            <a:r>
              <a:rPr lang="en-US" altLang="ru-RU" sz="1800" dirty="0"/>
              <a:t>). </a:t>
            </a:r>
            <a:endParaRPr lang="ru-RU" altLang="ru-RU" sz="1800" dirty="0"/>
          </a:p>
          <a:p>
            <a:pPr algn="just" eaLnBrk="1" hangingPunct="1">
              <a:spcBef>
                <a:spcPct val="0"/>
              </a:spcBef>
              <a:buFontTx/>
              <a:buNone/>
            </a:pPr>
            <a:r>
              <a:rPr lang="ru-RU" altLang="ru-RU" sz="1600" dirty="0"/>
              <a:t>                                                                                  </a:t>
            </a:r>
            <a:r>
              <a:rPr lang="en-US" altLang="ru-RU" sz="1600" i="1" dirty="0">
                <a:latin typeface="Calibri,Italic"/>
              </a:rPr>
              <a:t>(Davis et al., 2010)</a:t>
            </a:r>
            <a:endParaRPr lang="ru-RU" altLang="ru-RU" sz="1800" dirty="0">
              <a:latin typeface="Arial" panose="020B0604020202020204" pitchFamily="34" charset="0"/>
            </a:endParaRPr>
          </a:p>
        </p:txBody>
      </p:sp>
    </p:spTree>
    <p:extLst>
      <p:ext uri="{BB962C8B-B14F-4D97-AF65-F5344CB8AC3E}">
        <p14:creationId xmlns:p14="http://schemas.microsoft.com/office/powerpoint/2010/main" val="3945751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descr="Mol Mech Chrom Rear cr 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751" y="244476"/>
            <a:ext cx="7993063"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 Box 5"/>
          <p:cNvSpPr txBox="1">
            <a:spLocks noChangeArrowheads="1"/>
          </p:cNvSpPr>
          <p:nvPr/>
        </p:nvSpPr>
        <p:spPr bwMode="auto">
          <a:xfrm>
            <a:off x="1682750" y="5875339"/>
            <a:ext cx="89852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400" b="1">
                <a:latin typeface="Arial" panose="020B0604020202020204" pitchFamily="34" charset="0"/>
              </a:rPr>
              <a:t>Механизм возникновения хромосомных перестроек, опосредованных мигрирующими элементами. </a:t>
            </a:r>
            <a:r>
              <a:rPr lang="ru-RU" altLang="ru-RU" sz="1400" b="1" i="1">
                <a:latin typeface="Arial" panose="020B0604020202020204" pitchFamily="34" charset="0"/>
              </a:rPr>
              <a:t>А – </a:t>
            </a:r>
            <a:r>
              <a:rPr lang="ru-RU" altLang="ru-RU" sz="1400" b="1">
                <a:latin typeface="Arial" panose="020B0604020202020204" pitchFamily="34" charset="0"/>
              </a:rPr>
              <a:t>делеции и дупликации; </a:t>
            </a:r>
            <a:r>
              <a:rPr lang="ru-RU" altLang="ru-RU" sz="1400" b="1" i="1">
                <a:latin typeface="Arial" panose="020B0604020202020204" pitchFamily="34" charset="0"/>
              </a:rPr>
              <a:t>Б</a:t>
            </a:r>
            <a:r>
              <a:rPr lang="ru-RU" altLang="ru-RU" sz="1400" b="1">
                <a:latin typeface="Arial" panose="020B0604020202020204" pitchFamily="34" charset="0"/>
              </a:rPr>
              <a:t> – делеции без дупликаций; </a:t>
            </a:r>
            <a:r>
              <a:rPr lang="ru-RU" altLang="ru-RU" sz="1400" b="1" i="1">
                <a:latin typeface="Arial" panose="020B0604020202020204" pitchFamily="34" charset="0"/>
              </a:rPr>
              <a:t>В</a:t>
            </a:r>
            <a:r>
              <a:rPr lang="ru-RU" altLang="ru-RU" sz="1400" b="1">
                <a:latin typeface="Arial" panose="020B0604020202020204" pitchFamily="34" charset="0"/>
              </a:rPr>
              <a:t> – инверсии; </a:t>
            </a:r>
            <a:r>
              <a:rPr lang="ru-RU" altLang="ru-RU" sz="1400" b="1" i="1">
                <a:latin typeface="Arial" panose="020B0604020202020204" pitchFamily="34" charset="0"/>
              </a:rPr>
              <a:t>Г</a:t>
            </a:r>
            <a:r>
              <a:rPr lang="ru-RU" altLang="ru-RU" sz="1400" b="1">
                <a:latin typeface="Arial" panose="020B0604020202020204" pitchFamily="34" charset="0"/>
              </a:rPr>
              <a:t> – транслокации;  </a:t>
            </a:r>
            <a:r>
              <a:rPr lang="ru-RU" altLang="ru-RU" sz="1400" b="1" i="1">
                <a:latin typeface="Arial" panose="020B0604020202020204" pitchFamily="34" charset="0"/>
              </a:rPr>
              <a:t>Д</a:t>
            </a:r>
            <a:r>
              <a:rPr lang="ru-RU" altLang="ru-RU" sz="1400" b="1">
                <a:latin typeface="Arial" panose="020B0604020202020204" pitchFamily="34" charset="0"/>
              </a:rPr>
              <a:t> – образование мостов и фрагментов в анафазе </a:t>
            </a:r>
            <a:r>
              <a:rPr lang="en-US" altLang="ru-RU" sz="1400" b="1">
                <a:latin typeface="Arial" panose="020B0604020202020204" pitchFamily="34" charset="0"/>
              </a:rPr>
              <a:t>I</a:t>
            </a:r>
            <a:r>
              <a:rPr lang="ru-RU" altLang="ru-RU" sz="1400" b="1">
                <a:latin typeface="Arial" panose="020B0604020202020204" pitchFamily="34" charset="0"/>
              </a:rPr>
              <a:t>; 1 – исходная копия мигрирующего элемента, 2 – копия мигрирующего элемента, переместившаяся в новое место.</a:t>
            </a:r>
            <a:r>
              <a:rPr lang="ru-RU" altLang="ru-RU" sz="1800" b="1">
                <a:latin typeface="Arial" panose="020B0604020202020204" pitchFamily="34" charset="0"/>
              </a:rPr>
              <a:t> </a:t>
            </a:r>
          </a:p>
        </p:txBody>
      </p:sp>
    </p:spTree>
    <p:extLst>
      <p:ext uri="{BB962C8B-B14F-4D97-AF65-F5344CB8AC3E}">
        <p14:creationId xmlns:p14="http://schemas.microsoft.com/office/powerpoint/2010/main" val="23496933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1108076"/>
            <a:ext cx="6769100" cy="507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7" name="Text Box 3"/>
          <p:cNvSpPr txBox="1">
            <a:spLocks noChangeArrowheads="1"/>
          </p:cNvSpPr>
          <p:nvPr/>
        </p:nvSpPr>
        <p:spPr bwMode="auto">
          <a:xfrm>
            <a:off x="1919289" y="1196975"/>
            <a:ext cx="8569325" cy="2308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ru-RU" altLang="ru-RU" sz="2400" b="1">
                <a:latin typeface="Times New Roman" panose="02020603050405020304" pitchFamily="18" charset="0"/>
              </a:rPr>
              <a:t>Филадельфийская хромосома – транслокация между 22 и 9 хромосомами – соматическая мутация, ведущая к развитию хронического миелобластного лейкоза (</a:t>
            </a:r>
            <a:r>
              <a:rPr lang="en-US" altLang="ru-RU" sz="2400" b="1">
                <a:latin typeface="Times New Roman" panose="02020603050405020304" pitchFamily="18" charset="0"/>
              </a:rPr>
              <a:t>t(9;22)).</a:t>
            </a:r>
          </a:p>
          <a:p>
            <a:pPr eaLnBrk="1" hangingPunct="1">
              <a:spcBef>
                <a:spcPct val="50000"/>
              </a:spcBef>
              <a:buFontTx/>
              <a:buNone/>
            </a:pPr>
            <a:endParaRPr lang="en-US" altLang="ru-RU" sz="2400" b="1">
              <a:latin typeface="Times New Roman" panose="02020603050405020304" pitchFamily="18" charset="0"/>
            </a:endParaRPr>
          </a:p>
          <a:p>
            <a:pPr eaLnBrk="1" hangingPunct="1">
              <a:spcBef>
                <a:spcPct val="50000"/>
              </a:spcBef>
              <a:buFontTx/>
              <a:buNone/>
            </a:pPr>
            <a:endParaRPr lang="ru-RU" altLang="ru-RU" sz="2400" b="1">
              <a:latin typeface="Times New Roman" panose="02020603050405020304" pitchFamily="18" charset="0"/>
            </a:endParaRPr>
          </a:p>
        </p:txBody>
      </p:sp>
      <p:sp>
        <p:nvSpPr>
          <p:cNvPr id="72708" name="Rectangle 4"/>
          <p:cNvSpPr>
            <a:spLocks noChangeArrowheads="1"/>
          </p:cNvSpPr>
          <p:nvPr/>
        </p:nvSpPr>
        <p:spPr bwMode="auto">
          <a:xfrm>
            <a:off x="1992314" y="2561065"/>
            <a:ext cx="8353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2400">
                <a:latin typeface="Times New Roman" panose="02020603050405020304" pitchFamily="18" charset="0"/>
              </a:rPr>
              <a:t>Впервые такая хромосома была обнаружена в университете штата Пенсильвания в г. Филадельфия</a:t>
            </a:r>
            <a:r>
              <a:rPr lang="en-US" altLang="ru-RU" sz="2400">
                <a:latin typeface="Times New Roman" panose="02020603050405020304" pitchFamily="18" charset="0"/>
              </a:rPr>
              <a:t>.</a:t>
            </a:r>
            <a:r>
              <a:rPr lang="ru-RU" altLang="ru-RU" sz="2400">
                <a:latin typeface="Times New Roman" panose="02020603050405020304" pitchFamily="18" charset="0"/>
              </a:rPr>
              <a:t> </a:t>
            </a:r>
          </a:p>
        </p:txBody>
      </p:sp>
    </p:spTree>
    <p:extLst>
      <p:ext uri="{BB962C8B-B14F-4D97-AF65-F5344CB8AC3E}">
        <p14:creationId xmlns:p14="http://schemas.microsoft.com/office/powerpoint/2010/main" val="9043375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881188" y="357188"/>
            <a:ext cx="83820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ru-RU" altLang="ru-RU" sz="2000" b="1">
                <a:latin typeface="Arial" panose="020B0604020202020204" pitchFamily="34" charset="0"/>
              </a:rPr>
              <a:t>Основная часть генома человека занята НЕ генами (63 - 74%). </a:t>
            </a:r>
          </a:p>
          <a:p>
            <a:pPr algn="ctr" eaLnBrk="1" hangingPunct="1">
              <a:spcBef>
                <a:spcPct val="50000"/>
              </a:spcBef>
              <a:buFontTx/>
              <a:buNone/>
            </a:pPr>
            <a:r>
              <a:rPr lang="ru-RU" altLang="ru-RU" sz="2000" b="1">
                <a:latin typeface="Arial" panose="020B0604020202020204" pitchFamily="34" charset="0"/>
              </a:rPr>
              <a:t>Общая длина белок-кодирующих областей - 1%.</a:t>
            </a:r>
          </a:p>
        </p:txBody>
      </p:sp>
      <p:pic>
        <p:nvPicPr>
          <p:cNvPr id="5325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7" y="1705928"/>
            <a:ext cx="8480445" cy="375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6"/>
          <p:cNvSpPr>
            <a:spLocks noChangeArrowheads="1"/>
          </p:cNvSpPr>
          <p:nvPr/>
        </p:nvSpPr>
        <p:spPr bwMode="auto">
          <a:xfrm>
            <a:off x="1282340" y="5702531"/>
            <a:ext cx="95796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2000" b="1" i="1" dirty="0">
                <a:latin typeface="Georgia" panose="02040502050405020303" pitchFamily="18" charset="0"/>
              </a:rPr>
              <a:t>Мобильные генетические элементы</a:t>
            </a:r>
            <a:r>
              <a:rPr lang="ru-RU" altLang="ru-RU" sz="2000" b="1" dirty="0">
                <a:latin typeface="Georgia" panose="02040502050405020303" pitchFamily="18" charset="0"/>
              </a:rPr>
              <a:t> </a:t>
            </a:r>
            <a:r>
              <a:rPr lang="ru-RU" altLang="ru-RU" sz="2000" dirty="0">
                <a:latin typeface="Georgia" panose="02040502050405020303" pitchFamily="18" charset="0"/>
              </a:rPr>
              <a:t>(</a:t>
            </a:r>
            <a:r>
              <a:rPr lang="ru-RU" altLang="ru-RU" sz="2000" b="1" i="1" dirty="0">
                <a:latin typeface="Georgia" panose="02040502050405020303" pitchFamily="18" charset="0"/>
              </a:rPr>
              <a:t>МГЭ</a:t>
            </a:r>
            <a:r>
              <a:rPr lang="ru-RU" altLang="ru-RU" sz="2000" dirty="0">
                <a:latin typeface="Georgia" panose="02040502050405020303" pitchFamily="18" charset="0"/>
              </a:rPr>
              <a:t>) - последовательности ДНК, способные менять свою локализацию в геноме </a:t>
            </a:r>
          </a:p>
        </p:txBody>
      </p:sp>
    </p:spTree>
    <p:extLst>
      <p:ext uri="{BB962C8B-B14F-4D97-AF65-F5344CB8AC3E}">
        <p14:creationId xmlns:p14="http://schemas.microsoft.com/office/powerpoint/2010/main" val="223446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6" y="333376"/>
            <a:ext cx="9134475" cy="620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1135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57738" y="242888"/>
            <a:ext cx="2200275" cy="460375"/>
          </a:xfrm>
          <a:prstGeom prst="rect">
            <a:avLst/>
          </a:prstGeom>
        </p:spPr>
        <p:txBody>
          <a:bodyPr wrap="none">
            <a:spAutoFit/>
          </a:bodyPr>
          <a:lstStyle/>
          <a:p>
            <a:pPr eaLnBrk="1" fontAlgn="auto" hangingPunct="1">
              <a:spcBef>
                <a:spcPts val="0"/>
              </a:spcBef>
              <a:spcAft>
                <a:spcPts val="0"/>
              </a:spcAft>
              <a:defRPr/>
            </a:pPr>
            <a:r>
              <a:rPr lang="ru-RU" sz="2400" b="1" dirty="0">
                <a:effectLst>
                  <a:outerShdw blurRad="38100" dist="38100" dir="2700000" algn="tl">
                    <a:srgbClr val="000000">
                      <a:alpha val="43137"/>
                    </a:srgbClr>
                  </a:outerShdw>
                </a:effectLst>
                <a:latin typeface="+mn-lt"/>
              </a:rPr>
              <a:t>Критерии вида</a:t>
            </a:r>
          </a:p>
        </p:txBody>
      </p:sp>
      <p:sp>
        <p:nvSpPr>
          <p:cNvPr id="4099" name="Прямоугольник 4"/>
          <p:cNvSpPr>
            <a:spLocks noChangeArrowheads="1"/>
          </p:cNvSpPr>
          <p:nvPr/>
        </p:nvSpPr>
        <p:spPr bwMode="auto">
          <a:xfrm>
            <a:off x="158750" y="841375"/>
            <a:ext cx="1165066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AutoNum type="arabicParenR"/>
            </a:pPr>
            <a:r>
              <a:rPr lang="ru-RU" altLang="ru-RU" sz="1800" i="1" dirty="0"/>
              <a:t>Морфологический критерий вида</a:t>
            </a:r>
            <a:r>
              <a:rPr lang="ru-RU" altLang="ru-RU" sz="1800" dirty="0"/>
              <a:t>. Под ним подразумевается сходство внешнего и внутреннего строения особей вида и их отличия от представителей других видов. Вопрос определения близких, внешне сходных видов часто становится серьёзной научной проблемой. Существуют так называемые </a:t>
            </a:r>
            <a:r>
              <a:rPr lang="ru-RU" altLang="ru-RU" sz="1800" b="1" dirty="0"/>
              <a:t>виды-двойники</a:t>
            </a:r>
            <a:r>
              <a:rPr lang="ru-RU" altLang="ru-RU" sz="1800" dirty="0"/>
              <a:t>, которые морфологически не отличаются, однако являются генетически изолированными.</a:t>
            </a:r>
          </a:p>
          <a:p>
            <a:pPr algn="just" eaLnBrk="1" hangingPunct="1">
              <a:lnSpc>
                <a:spcPct val="100000"/>
              </a:lnSpc>
              <a:spcBef>
                <a:spcPct val="0"/>
              </a:spcBef>
              <a:buFontTx/>
              <a:buAutoNum type="arabicParenR"/>
            </a:pPr>
            <a:r>
              <a:rPr lang="ru-RU" altLang="ru-RU" sz="1800" i="1" dirty="0"/>
              <a:t>Цитогенетический критерий</a:t>
            </a:r>
            <a:r>
              <a:rPr lang="ru-RU" altLang="ru-RU" sz="1800" dirty="0"/>
              <a:t>. Для каждого вида характерен уникальный </a:t>
            </a:r>
            <a:r>
              <a:rPr lang="ru-RU" altLang="ru-RU" sz="1800" b="1" dirty="0"/>
              <a:t>кариотип</a:t>
            </a:r>
            <a:r>
              <a:rPr lang="ru-RU" altLang="ru-RU" sz="1800" dirty="0"/>
              <a:t> — набор хромосом, характеризующийся их числом, размерами, положением </a:t>
            </a:r>
            <a:r>
              <a:rPr lang="ru-RU" altLang="ru-RU" sz="1800" dirty="0" err="1"/>
              <a:t>центромеры</a:t>
            </a:r>
            <a:r>
              <a:rPr lang="ru-RU" altLang="ru-RU" sz="1800" dirty="0"/>
              <a:t>, рисунком дифференциального окрашивания. Бывают, однако, случаи, когда </a:t>
            </a:r>
            <a:r>
              <a:rPr lang="ru-RU" altLang="ru-RU" sz="1800" dirty="0" smtClean="0"/>
              <a:t>разные </a:t>
            </a:r>
            <a:r>
              <a:rPr lang="ru-RU" altLang="ru-RU" sz="1800" dirty="0"/>
              <a:t>виды имеют одинаковые кариотипы, например, представители семейства кошачьих.</a:t>
            </a:r>
          </a:p>
          <a:p>
            <a:pPr algn="just" eaLnBrk="1" hangingPunct="1">
              <a:lnSpc>
                <a:spcPct val="100000"/>
              </a:lnSpc>
              <a:spcBef>
                <a:spcPct val="0"/>
              </a:spcBef>
              <a:buFontTx/>
              <a:buAutoNum type="arabicParenR"/>
            </a:pPr>
            <a:r>
              <a:rPr lang="ru-RU" altLang="ru-RU" sz="1800" i="1" dirty="0"/>
              <a:t>Молекулярно-биологический критерий</a:t>
            </a:r>
            <a:r>
              <a:rPr lang="ru-RU" altLang="ru-RU" sz="1800" dirty="0"/>
              <a:t>. Между видами существуют молекулярные различия. Это, прежде всего, различия в последовательностях белков и ДНК, возникшие в ходе эволюции. Есть эволюционно консервативные последовательности и вариабельные. Например, один из главных белков </a:t>
            </a:r>
            <a:r>
              <a:rPr lang="ru-RU" altLang="ru-RU" sz="1800" dirty="0" err="1"/>
              <a:t>цитоскелета</a:t>
            </a:r>
            <a:r>
              <a:rPr lang="ru-RU" altLang="ru-RU" sz="1800" dirty="0"/>
              <a:t> актин очень мало отличается у всех эукариот. Медленно меняются </a:t>
            </a:r>
            <a:r>
              <a:rPr lang="ru-RU" altLang="ru-RU" sz="1800" dirty="0" err="1"/>
              <a:t>рибосомные</a:t>
            </a:r>
            <a:r>
              <a:rPr lang="ru-RU" altLang="ru-RU" sz="1800" dirty="0"/>
              <a:t> РНК. Их последовательности очень удобно использовать для построения филогении на уровне типов и классов. Вариабельные участки могут варьировать даже у особей внутри вида. Их, например, используют для генетической идентификации и</a:t>
            </a:r>
            <a:r>
              <a:rPr lang="ru-RU" altLang="ru-RU" sz="1800" i="1" dirty="0"/>
              <a:t> геномной дактилоскопии</a:t>
            </a:r>
            <a:r>
              <a:rPr lang="ru-RU" altLang="ru-RU" sz="1800" dirty="0"/>
              <a:t> людей в судебной медицине и криминалистике.</a:t>
            </a:r>
          </a:p>
          <a:p>
            <a:pPr algn="just" eaLnBrk="1" hangingPunct="1">
              <a:lnSpc>
                <a:spcPct val="100000"/>
              </a:lnSpc>
              <a:spcBef>
                <a:spcPct val="0"/>
              </a:spcBef>
              <a:buFontTx/>
              <a:buAutoNum type="arabicParenR"/>
            </a:pPr>
            <a:r>
              <a:rPr lang="ru-RU" altLang="ru-RU" sz="1800" i="1" dirty="0"/>
              <a:t>Биохимический критерий.</a:t>
            </a:r>
            <a:r>
              <a:rPr lang="ru-RU" altLang="ru-RU" sz="1800" dirty="0"/>
              <a:t> Один из основных критериев вида у микроорганизмов, прежде всего у бактерий. Морфологически бактерии отличаются мало, но наиболее разнообразны среди прокариот типы их метаболизмов. Именно метаболизм определяет экологическую нишу бактерии, а это, в свою очередь, один из главных критериев вида в отсутствие полового размножения. Виды растений могут отличаться по спектру синтезируемых алкалоидов, </a:t>
            </a:r>
            <a:r>
              <a:rPr lang="ru-RU" altLang="ru-RU" sz="1800" dirty="0" err="1"/>
              <a:t>флавоноидов</a:t>
            </a:r>
            <a:r>
              <a:rPr lang="ru-RU" altLang="ru-RU" sz="1800" dirty="0"/>
              <a:t>, эфирных масел, будучи очень близкими морфологически. </a:t>
            </a:r>
          </a:p>
        </p:txBody>
      </p:sp>
    </p:spTree>
    <p:extLst>
      <p:ext uri="{BB962C8B-B14F-4D97-AF65-F5344CB8AC3E}">
        <p14:creationId xmlns:p14="http://schemas.microsoft.com/office/powerpoint/2010/main" val="1744495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Прямоугольник 3"/>
          <p:cNvSpPr>
            <a:spLocks noChangeArrowheads="1"/>
          </p:cNvSpPr>
          <p:nvPr/>
        </p:nvSpPr>
        <p:spPr bwMode="auto">
          <a:xfrm>
            <a:off x="453535" y="661612"/>
            <a:ext cx="11136312"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dirty="0"/>
              <a:t>5) </a:t>
            </a:r>
            <a:r>
              <a:rPr lang="ru-RU" altLang="ru-RU" sz="1800" i="1" dirty="0"/>
              <a:t>Экологический критерий вида</a:t>
            </a:r>
            <a:r>
              <a:rPr lang="ru-RU" altLang="ru-RU" sz="1800" dirty="0"/>
              <a:t>. Это экологическая ниша вида — совокупность оптимальных для вида значений факторов среды, его связей с другими организмами. Каждый вид занимает свою экологическую нишу. Согласно </a:t>
            </a:r>
            <a:r>
              <a:rPr lang="ru-RU" altLang="ru-RU" sz="1800" b="1" dirty="0"/>
              <a:t>принципу конкурентного исключения </a:t>
            </a:r>
            <a:r>
              <a:rPr lang="ru-RU" altLang="ru-RU" sz="1800" b="1" dirty="0" err="1"/>
              <a:t>Гаузе</a:t>
            </a:r>
            <a:r>
              <a:rPr lang="ru-RU" altLang="ru-RU" sz="1800" dirty="0"/>
              <a:t>, два вида в одной экосистеме не могут занимать одну и ту же нишу — один будет неизбежно вытеснен другим.</a:t>
            </a:r>
          </a:p>
          <a:p>
            <a:pPr algn="just" eaLnBrk="1" hangingPunct="1">
              <a:lnSpc>
                <a:spcPct val="100000"/>
              </a:lnSpc>
              <a:spcBef>
                <a:spcPct val="0"/>
              </a:spcBef>
              <a:buFontTx/>
              <a:buNone/>
            </a:pPr>
            <a:r>
              <a:rPr lang="ru-RU" altLang="ru-RU" sz="1800" dirty="0"/>
              <a:t>6) </a:t>
            </a:r>
            <a:r>
              <a:rPr lang="ru-RU" altLang="ru-RU" sz="1800" i="1" dirty="0"/>
              <a:t>Географический критерий вида</a:t>
            </a:r>
            <a:r>
              <a:rPr lang="ru-RU" altLang="ru-RU" sz="1800" dirty="0"/>
              <a:t>. Каждый вид имеет свой </a:t>
            </a:r>
            <a:r>
              <a:rPr lang="ru-RU" altLang="ru-RU" sz="1800" b="1" dirty="0"/>
              <a:t>ареал</a:t>
            </a:r>
            <a:r>
              <a:rPr lang="ru-RU" altLang="ru-RU" sz="1800" dirty="0"/>
              <a:t> — область распространения. Однако данный критерий не абсолютен. В частности, ареалы разных видов могут сильно перекрываться, и наоборот, ареалы некоторых видов разорваны. </a:t>
            </a:r>
          </a:p>
          <a:p>
            <a:pPr algn="just" eaLnBrk="1" hangingPunct="1">
              <a:lnSpc>
                <a:spcPct val="100000"/>
              </a:lnSpc>
              <a:spcBef>
                <a:spcPct val="0"/>
              </a:spcBef>
              <a:buFontTx/>
              <a:buNone/>
            </a:pPr>
            <a:r>
              <a:rPr lang="ru-RU" altLang="ru-RU" sz="1800" dirty="0"/>
              <a:t>7) </a:t>
            </a:r>
            <a:r>
              <a:rPr lang="ru-RU" altLang="ru-RU" sz="1800" i="1" dirty="0"/>
              <a:t>Физиологический критерий вида. </a:t>
            </a:r>
            <a:r>
              <a:rPr lang="ru-RU" altLang="ru-RU" sz="1800" dirty="0"/>
              <a:t>Особенности процессов жизнедеятельности организма и отдельных систем органов. В первую очередь учитывается физиология размножения: возраст достижения половой зрелости, длительность беременности, количество детенышей, длительность периода вскармливания (у млекопитающих) и т.п.</a:t>
            </a:r>
          </a:p>
          <a:p>
            <a:pPr algn="just" eaLnBrk="1" hangingPunct="1">
              <a:lnSpc>
                <a:spcPct val="100000"/>
              </a:lnSpc>
              <a:spcBef>
                <a:spcPct val="0"/>
              </a:spcBef>
              <a:buFontTx/>
              <a:buNone/>
            </a:pPr>
            <a:r>
              <a:rPr lang="ru-RU" altLang="ru-RU" sz="1800" dirty="0"/>
              <a:t>8) </a:t>
            </a:r>
            <a:r>
              <a:rPr lang="ru-RU" altLang="ru-RU" sz="1800" i="1" dirty="0"/>
              <a:t>Этологический критерий. </a:t>
            </a:r>
            <a:r>
              <a:rPr lang="ru-RU" altLang="ru-RU" sz="1800" dirty="0"/>
              <a:t>Особенности видового поведения. В первую очередь учитываются особенности поведения в брачный период, период гнездования, забота о потомстве. </a:t>
            </a:r>
          </a:p>
          <a:p>
            <a:pPr algn="just" eaLnBrk="1" hangingPunct="1">
              <a:lnSpc>
                <a:spcPct val="100000"/>
              </a:lnSpc>
              <a:spcBef>
                <a:spcPct val="0"/>
              </a:spcBef>
              <a:buFontTx/>
              <a:buNone/>
            </a:pPr>
            <a:r>
              <a:rPr lang="ru-RU" altLang="ru-RU" sz="1800" dirty="0"/>
              <a:t>9) </a:t>
            </a:r>
            <a:r>
              <a:rPr lang="ru-RU" altLang="ru-RU" sz="1800" i="1" dirty="0"/>
              <a:t>Репродуктивная изоляция</a:t>
            </a:r>
            <a:r>
              <a:rPr lang="ru-RU" altLang="ru-RU" sz="1800" dirty="0"/>
              <a:t> — существенный, но не абсолютный критерий вида. Особи разных популяций одного вида могут скрещиваться и давать плодовитое потомство. Вследствие этого существует поток генов между популяциями, и такие потоки связывают вид в единую генетическую общность. Но существенного потока генов от вида к виду нет из-за наличия между ними барьеров репродуктивной изоляции.</a:t>
            </a:r>
          </a:p>
        </p:txBody>
      </p:sp>
      <p:sp>
        <p:nvSpPr>
          <p:cNvPr id="6" name="Прямоугольник 5"/>
          <p:cNvSpPr/>
          <p:nvPr/>
        </p:nvSpPr>
        <p:spPr>
          <a:xfrm>
            <a:off x="1524505" y="5936384"/>
            <a:ext cx="9227127" cy="369332"/>
          </a:xfrm>
          <a:prstGeom prst="rect">
            <a:avLst/>
          </a:prstGeom>
        </p:spPr>
        <p:txBody>
          <a:bodyPr wrap="square">
            <a:spAutoFit/>
          </a:bodyPr>
          <a:lstStyle/>
          <a:p>
            <a:pPr algn="just" eaLnBrk="1" fontAlgn="auto" hangingPunct="1">
              <a:spcBef>
                <a:spcPts val="0"/>
              </a:spcBef>
              <a:spcAft>
                <a:spcPts val="0"/>
              </a:spcAft>
              <a:defRPr/>
            </a:pPr>
            <a:r>
              <a:rPr lang="ru-RU" dirty="0">
                <a:latin typeface="+mn-lt"/>
              </a:rPr>
              <a:t>Существенным исключением из этого правила является </a:t>
            </a:r>
            <a:r>
              <a:rPr lang="ru-RU" b="1" dirty="0">
                <a:effectLst>
                  <a:outerShdw blurRad="38100" dist="38100" dir="2700000" algn="tl">
                    <a:srgbClr val="000000">
                      <a:alpha val="43137"/>
                    </a:srgbClr>
                  </a:outerShdw>
                </a:effectLst>
                <a:latin typeface="+mn-lt"/>
              </a:rPr>
              <a:t>горизонтальный перенос генов</a:t>
            </a:r>
            <a:r>
              <a:rPr lang="ru-RU" dirty="0">
                <a:latin typeface="+mn-lt"/>
              </a:rPr>
              <a:t>. </a:t>
            </a:r>
          </a:p>
        </p:txBody>
      </p:sp>
    </p:spTree>
    <p:extLst>
      <p:ext uri="{BB962C8B-B14F-4D97-AF65-F5344CB8AC3E}">
        <p14:creationId xmlns:p14="http://schemas.microsoft.com/office/powerpoint/2010/main" val="1528168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Прямоугольник 3"/>
          <p:cNvSpPr>
            <a:spLocks noChangeArrowheads="1"/>
          </p:cNvSpPr>
          <p:nvPr/>
        </p:nvSpPr>
        <p:spPr bwMode="auto">
          <a:xfrm>
            <a:off x="1633538" y="430213"/>
            <a:ext cx="94599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2400"/>
              <a:t>Процесс образования видов осуществляется в результате взаимодействия элементарных эволюционных факторов: мутаций, дрейфа генов, естественного отбора, волн жизни и изоляции.</a:t>
            </a:r>
          </a:p>
        </p:txBody>
      </p:sp>
      <p:sp>
        <p:nvSpPr>
          <p:cNvPr id="7171" name="Прямоугольник 4"/>
          <p:cNvSpPr>
            <a:spLocks noChangeArrowheads="1"/>
          </p:cNvSpPr>
          <p:nvPr/>
        </p:nvSpPr>
        <p:spPr bwMode="auto">
          <a:xfrm>
            <a:off x="587432" y="1772909"/>
            <a:ext cx="69850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2000" b="1" dirty="0"/>
              <a:t>Формы видообразования:</a:t>
            </a:r>
          </a:p>
          <a:p>
            <a:pPr algn="just" eaLnBrk="1" hangingPunct="1">
              <a:lnSpc>
                <a:spcPct val="100000"/>
              </a:lnSpc>
              <a:spcBef>
                <a:spcPct val="0"/>
              </a:spcBef>
              <a:buFont typeface="Calibri Light" panose="020F0302020204030204" pitchFamily="34" charset="0"/>
              <a:buAutoNum type="arabicPeriod"/>
            </a:pPr>
            <a:r>
              <a:rPr lang="ru-RU" altLang="ru-RU" sz="2000" i="1" dirty="0"/>
              <a:t>филетическое видообразование</a:t>
            </a:r>
            <a:r>
              <a:rPr lang="ru-RU" altLang="ru-RU" sz="2000" dirty="0"/>
              <a:t> — постепенное превращение во времени одного вида в другой. Механизм: изменения условий среды захватывают весь ареал — накопление наиболее выгодных изменений у всех популяций вида;</a:t>
            </a:r>
          </a:p>
          <a:p>
            <a:pPr algn="just" eaLnBrk="1" hangingPunct="1">
              <a:lnSpc>
                <a:spcPct val="100000"/>
              </a:lnSpc>
              <a:spcBef>
                <a:spcPct val="0"/>
              </a:spcBef>
              <a:buFont typeface="Calibri Light" panose="020F0302020204030204" pitchFamily="34" charset="0"/>
              <a:buAutoNum type="arabicPeriod"/>
            </a:pPr>
            <a:r>
              <a:rPr lang="ru-RU" altLang="ru-RU" sz="2000" i="1" dirty="0"/>
              <a:t>путём гибридизации (</a:t>
            </a:r>
            <a:r>
              <a:rPr lang="ru-RU" altLang="ru-RU" sz="2000" i="1" dirty="0" err="1"/>
              <a:t>гибридогенное</a:t>
            </a:r>
            <a:r>
              <a:rPr lang="ru-RU" altLang="ru-RU" sz="2000" i="1" dirty="0"/>
              <a:t>) </a:t>
            </a:r>
            <a:r>
              <a:rPr lang="ru-RU" altLang="ru-RU" sz="2000" dirty="0"/>
              <a:t>— скрещивание популяций разных видов на территории пересечения их ареалов;</a:t>
            </a:r>
          </a:p>
          <a:p>
            <a:pPr algn="just" eaLnBrk="1" hangingPunct="1">
              <a:lnSpc>
                <a:spcPct val="100000"/>
              </a:lnSpc>
              <a:spcBef>
                <a:spcPct val="0"/>
              </a:spcBef>
              <a:buFont typeface="Calibri Light" panose="020F0302020204030204" pitchFamily="34" charset="0"/>
              <a:buAutoNum type="arabicPeriod"/>
            </a:pPr>
            <a:r>
              <a:rPr lang="ru-RU" altLang="ru-RU" sz="2000" i="1" dirty="0"/>
              <a:t>дивергентное (истинное) видообразование</a:t>
            </a:r>
            <a:r>
              <a:rPr lang="ru-RU" altLang="ru-RU" sz="2000" dirty="0"/>
              <a:t> — разделение первоначально единого вида на два или более новых. Механизм: изоляция между популяциями — накопление генетических изменений — появление репродуктивной изоляции (невозможности скрещиваться).</a:t>
            </a:r>
          </a:p>
        </p:txBody>
      </p:sp>
      <p:pic>
        <p:nvPicPr>
          <p:cNvPr id="7172" name="Рисунок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05788" y="2863850"/>
            <a:ext cx="32004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56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33375"/>
            <a:ext cx="6873875"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Прямоугольник 2"/>
          <p:cNvSpPr>
            <a:spLocks noChangeArrowheads="1"/>
          </p:cNvSpPr>
          <p:nvPr/>
        </p:nvSpPr>
        <p:spPr bwMode="auto">
          <a:xfrm>
            <a:off x="1847850" y="4941888"/>
            <a:ext cx="85328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b="1">
                <a:latin typeface="Arial" panose="020B0604020202020204" pitchFamily="34" charset="0"/>
                <a:cs typeface="Arial" panose="020B0604020202020204" pitchFamily="34" charset="0"/>
              </a:rPr>
              <a:t>Схема действия стабилизирующей (А), движущей (Б) и дизруптивной (В) форм естественного отбора (Тимофеев-Ресовский и др., 1977).</a:t>
            </a:r>
          </a:p>
          <a:p>
            <a:pPr algn="just" eaLnBrk="1" hangingPunct="1">
              <a:lnSpc>
                <a:spcPct val="100000"/>
              </a:lnSpc>
              <a:spcBef>
                <a:spcPct val="0"/>
              </a:spcBef>
              <a:buFontTx/>
              <a:buNone/>
            </a:pPr>
            <a:r>
              <a:rPr lang="ru-RU" altLang="ru-RU" sz="1800">
                <a:latin typeface="Arial" panose="020B0604020202020204" pitchFamily="34" charset="0"/>
                <a:cs typeface="Arial" panose="020B0604020202020204" pitchFamily="34" charset="0"/>
              </a:rPr>
              <a:t>На популяционных кривых заштрихованы элиминируемые варианты. Величина дуги при отборе внутри поколения соответствует широте нормы реакции по данному признаку.</a:t>
            </a:r>
          </a:p>
        </p:txBody>
      </p:sp>
      <p:pic>
        <p:nvPicPr>
          <p:cNvPr id="8196"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3500438"/>
            <a:ext cx="44608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Рисунок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95775" y="3478213"/>
            <a:ext cx="4445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Рисунок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1425" y="3500438"/>
            <a:ext cx="4445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Прямоугольник 7"/>
          <p:cNvSpPr>
            <a:spLocks noChangeArrowheads="1"/>
          </p:cNvSpPr>
          <p:nvPr/>
        </p:nvSpPr>
        <p:spPr bwMode="auto">
          <a:xfrm>
            <a:off x="4064000" y="2455863"/>
            <a:ext cx="454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latin typeface="Arial" panose="020B0604020202020204" pitchFamily="34" charset="0"/>
                <a:cs typeface="Arial" panose="020B0604020202020204" pitchFamily="34" charset="0"/>
              </a:rPr>
              <a:t>F1</a:t>
            </a:r>
            <a:endParaRPr lang="ru-RU" altLang="ru-RU" sz="1800">
              <a:latin typeface="Arial" panose="020B0604020202020204" pitchFamily="34" charset="0"/>
              <a:cs typeface="Arial" panose="020B0604020202020204" pitchFamily="34" charset="0"/>
            </a:endParaRPr>
          </a:p>
        </p:txBody>
      </p:sp>
      <p:sp>
        <p:nvSpPr>
          <p:cNvPr id="8200" name="Прямоугольник 8"/>
          <p:cNvSpPr>
            <a:spLocks noChangeArrowheads="1"/>
          </p:cNvSpPr>
          <p:nvPr/>
        </p:nvSpPr>
        <p:spPr bwMode="auto">
          <a:xfrm>
            <a:off x="4064000" y="1574800"/>
            <a:ext cx="454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latin typeface="Arial" panose="020B0604020202020204" pitchFamily="34" charset="0"/>
                <a:cs typeface="Arial" panose="020B0604020202020204" pitchFamily="34" charset="0"/>
              </a:rPr>
              <a:t>F2</a:t>
            </a:r>
            <a:endParaRPr lang="ru-RU" altLang="ru-RU" sz="1800">
              <a:latin typeface="Arial" panose="020B0604020202020204" pitchFamily="34" charset="0"/>
              <a:cs typeface="Arial" panose="020B0604020202020204" pitchFamily="34" charset="0"/>
            </a:endParaRPr>
          </a:p>
        </p:txBody>
      </p:sp>
      <p:sp>
        <p:nvSpPr>
          <p:cNvPr id="8201" name="Прямоугольник 9"/>
          <p:cNvSpPr>
            <a:spLocks noChangeArrowheads="1"/>
          </p:cNvSpPr>
          <p:nvPr/>
        </p:nvSpPr>
        <p:spPr bwMode="auto">
          <a:xfrm>
            <a:off x="4064000" y="693738"/>
            <a:ext cx="454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latin typeface="Arial" panose="020B0604020202020204" pitchFamily="34" charset="0"/>
                <a:cs typeface="Arial" panose="020B0604020202020204" pitchFamily="34" charset="0"/>
              </a:rPr>
              <a:t>F3</a:t>
            </a:r>
            <a:endParaRPr lang="ru-RU" altLang="ru-RU"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65163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descr="Rectangle: Click to edit Master text styles&#10;Second level&#10;Third level&#10;Fourth level&#10;Fifth level"/>
          <p:cNvSpPr>
            <a:spLocks noGrp="1"/>
          </p:cNvSpPr>
          <p:nvPr>
            <p:ph idx="4294967295"/>
          </p:nvPr>
        </p:nvSpPr>
        <p:spPr>
          <a:xfrm>
            <a:off x="1981200" y="1014413"/>
            <a:ext cx="8229600" cy="4876800"/>
          </a:xfrm>
        </p:spPr>
        <p:txBody>
          <a:bodyPr rtlCol="0">
            <a:normAutofit lnSpcReduction="10000"/>
          </a:bodyPr>
          <a:lstStyle/>
          <a:p>
            <a:pPr marL="0" indent="0" eaLnBrk="1" fontAlgn="auto" hangingPunct="1">
              <a:spcAft>
                <a:spcPts val="0"/>
              </a:spcAft>
              <a:buFont typeface="Arial" panose="020B0604020202020204" pitchFamily="34" charset="0"/>
              <a:buNone/>
              <a:defRPr/>
            </a:pPr>
            <a:r>
              <a:rPr lang="en-US" altLang="ru-RU" dirty="0" smtClean="0"/>
              <a:t>A) </a:t>
            </a:r>
            <a:r>
              <a:rPr lang="ru-RU" altLang="ru-RU" dirty="0" smtClean="0"/>
              <a:t>Дивергентная</a:t>
            </a:r>
            <a:endParaRPr lang="en-US" altLang="ru-RU" dirty="0" smtClean="0"/>
          </a:p>
          <a:p>
            <a:pPr marL="0" indent="0" eaLnBrk="1" fontAlgn="auto" hangingPunct="1">
              <a:spcAft>
                <a:spcPts val="0"/>
              </a:spcAft>
              <a:buFont typeface="Arial" panose="020B0604020202020204" pitchFamily="34" charset="0"/>
              <a:buNone/>
              <a:defRPr/>
            </a:pPr>
            <a:r>
              <a:rPr lang="en-US" altLang="ru-RU" dirty="0" smtClean="0"/>
              <a:t>B) </a:t>
            </a:r>
            <a:r>
              <a:rPr lang="ru-RU" altLang="ru-RU" dirty="0" smtClean="0"/>
              <a:t>Конвергентная</a:t>
            </a:r>
            <a:endParaRPr lang="en-US" altLang="ru-RU" dirty="0" smtClean="0"/>
          </a:p>
          <a:p>
            <a:pPr marL="0" indent="0" eaLnBrk="1" fontAlgn="auto" hangingPunct="1">
              <a:spcAft>
                <a:spcPts val="0"/>
              </a:spcAft>
              <a:buFont typeface="Arial" panose="020B0604020202020204" pitchFamily="34" charset="0"/>
              <a:buNone/>
              <a:defRPr/>
            </a:pPr>
            <a:r>
              <a:rPr lang="en-US" altLang="ru-RU" dirty="0" smtClean="0"/>
              <a:t>C) </a:t>
            </a:r>
            <a:r>
              <a:rPr lang="ru-RU" altLang="ru-RU" dirty="0" smtClean="0"/>
              <a:t>Параллельная</a:t>
            </a:r>
          </a:p>
          <a:p>
            <a:pPr marL="0" indent="0" eaLnBrk="1" fontAlgn="auto" hangingPunct="1">
              <a:spcAft>
                <a:spcPts val="0"/>
              </a:spcAft>
              <a:buFont typeface="Arial" panose="020B0604020202020204" pitchFamily="34" charset="0"/>
              <a:buNone/>
              <a:defRPr/>
            </a:pPr>
            <a:endParaRPr lang="ru-RU" altLang="ru-RU" dirty="0" smtClean="0"/>
          </a:p>
          <a:p>
            <a:pPr marL="0" indent="0" eaLnBrk="1" fontAlgn="auto" hangingPunct="1">
              <a:spcAft>
                <a:spcPts val="0"/>
              </a:spcAft>
              <a:buFont typeface="Arial" panose="020B0604020202020204" pitchFamily="34" charset="0"/>
              <a:buNone/>
              <a:defRPr/>
            </a:pPr>
            <a:endParaRPr lang="en-US" altLang="ru-RU" dirty="0" smtClean="0"/>
          </a:p>
          <a:p>
            <a:pPr eaLnBrk="1" fontAlgn="auto" hangingPunct="1">
              <a:spcAft>
                <a:spcPts val="0"/>
              </a:spcAft>
              <a:defRPr/>
            </a:pPr>
            <a:endParaRPr lang="ru-RU" altLang="ru-RU" dirty="0" smtClean="0"/>
          </a:p>
          <a:p>
            <a:pPr eaLnBrk="1" fontAlgn="auto" hangingPunct="1">
              <a:spcAft>
                <a:spcPts val="0"/>
              </a:spcAft>
              <a:defRPr/>
            </a:pPr>
            <a:r>
              <a:rPr lang="ru-RU" altLang="ru-RU" dirty="0" smtClean="0"/>
              <a:t>Коэволюция</a:t>
            </a:r>
            <a:endParaRPr lang="en-US" altLang="ru-RU" dirty="0" smtClean="0"/>
          </a:p>
          <a:p>
            <a:pPr eaLnBrk="1" fontAlgn="auto" hangingPunct="1">
              <a:spcAft>
                <a:spcPts val="0"/>
              </a:spcAft>
              <a:defRPr/>
            </a:pPr>
            <a:r>
              <a:rPr lang="ru-RU" altLang="ru-RU" dirty="0" smtClean="0"/>
              <a:t>Адаптивные расхождения</a:t>
            </a:r>
            <a:endParaRPr lang="en-US" altLang="ru-RU" dirty="0" smtClean="0"/>
          </a:p>
          <a:p>
            <a:pPr eaLnBrk="1" fontAlgn="auto" hangingPunct="1">
              <a:spcAft>
                <a:spcPts val="0"/>
              </a:spcAft>
              <a:defRPr/>
            </a:pPr>
            <a:r>
              <a:rPr lang="ru-RU" altLang="ru-RU" dirty="0" smtClean="0"/>
              <a:t>Градуализм</a:t>
            </a:r>
            <a:endParaRPr lang="en-US" altLang="ru-RU" dirty="0" smtClean="0"/>
          </a:p>
          <a:p>
            <a:pPr eaLnBrk="1" fontAlgn="auto" hangingPunct="1">
              <a:spcAft>
                <a:spcPts val="0"/>
              </a:spcAft>
              <a:defRPr/>
            </a:pPr>
            <a:r>
              <a:rPr lang="ru-RU" altLang="ru-RU" dirty="0" smtClean="0"/>
              <a:t>Пунктуализм</a:t>
            </a:r>
            <a:endParaRPr lang="en-US" altLang="ru-RU" dirty="0" smtClean="0"/>
          </a:p>
          <a:p>
            <a:pPr eaLnBrk="1" fontAlgn="auto" hangingPunct="1">
              <a:spcAft>
                <a:spcPts val="0"/>
              </a:spcAft>
              <a:defRPr/>
            </a:pPr>
            <a:endParaRPr lang="en-US" altLang="ru-RU" dirty="0" smtClean="0"/>
          </a:p>
        </p:txBody>
      </p:sp>
      <p:pic>
        <p:nvPicPr>
          <p:cNvPr id="9219" name="Picture 2" descr="http://img.sparknotes.com/figures/C/c20dba9bb5ab0b84facbb597018d1d19/types.gif">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81075"/>
            <a:ext cx="40005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Рисунок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94663" y="3716338"/>
            <a:ext cx="2192337"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Прямая со стрелкой 3"/>
          <p:cNvCxnSpPr/>
          <p:nvPr/>
        </p:nvCxnSpPr>
        <p:spPr>
          <a:xfrm flipV="1">
            <a:off x="4632325" y="4438650"/>
            <a:ext cx="3560763" cy="4445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a:off x="4632325" y="5434013"/>
            <a:ext cx="3551238" cy="1905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223" name="Прямоугольник 7"/>
          <p:cNvSpPr>
            <a:spLocks noChangeArrowheads="1"/>
          </p:cNvSpPr>
          <p:nvPr/>
        </p:nvSpPr>
        <p:spPr bwMode="auto">
          <a:xfrm>
            <a:off x="4749800" y="71438"/>
            <a:ext cx="22875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3600"/>
              <a:t>Эволюция </a:t>
            </a:r>
          </a:p>
        </p:txBody>
      </p:sp>
      <p:pic>
        <p:nvPicPr>
          <p:cNvPr id="9224" name="Рисунок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7000" y="4360863"/>
            <a:ext cx="1811338"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1163379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Рисунок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37375" y="1308100"/>
            <a:ext cx="3690938"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Content Placeholder 2" descr="Rectangle: Click to edit Master text styles&#10;Second level&#10;Third level&#10;Fourth level&#10;Fifth level"/>
          <p:cNvSpPr>
            <a:spLocks noGrp="1"/>
          </p:cNvSpPr>
          <p:nvPr>
            <p:ph idx="4294967295"/>
          </p:nvPr>
        </p:nvSpPr>
        <p:spPr>
          <a:xfrm>
            <a:off x="6723063" y="5110163"/>
            <a:ext cx="4972050" cy="974725"/>
          </a:xfrm>
        </p:spPr>
        <p:txBody>
          <a:bodyPr>
            <a:noAutofit/>
          </a:bodyPr>
          <a:lstStyle/>
          <a:p>
            <a:pPr marL="0" indent="0" algn="just" eaLnBrk="1" hangingPunct="1">
              <a:buFont typeface="Arial" panose="020B0604020202020204" pitchFamily="34" charset="0"/>
              <a:buNone/>
            </a:pPr>
            <a:r>
              <a:rPr lang="ru-RU" altLang="ru-RU" sz="1800" dirty="0" smtClean="0"/>
              <a:t>Происходит, когда популяция становится изолированной от остальной части вида, подвергается воздействию новых селективных давлений и эволюционирует в новый вид.</a:t>
            </a:r>
            <a:endParaRPr lang="en-US" altLang="ru-RU" sz="1800" dirty="0" smtClean="0"/>
          </a:p>
        </p:txBody>
      </p:sp>
      <p:pic>
        <p:nvPicPr>
          <p:cNvPr id="10244" name="Picture 6" descr="http://brownapreview.wikispaces.com/file/view/divergentEvolution2.png/130869665/divergentEvolution2.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5" y="68263"/>
            <a:ext cx="5727700"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Прямоугольник 1"/>
          <p:cNvSpPr>
            <a:spLocks noChangeArrowheads="1"/>
          </p:cNvSpPr>
          <p:nvPr/>
        </p:nvSpPr>
        <p:spPr bwMode="auto">
          <a:xfrm>
            <a:off x="233363" y="4249738"/>
            <a:ext cx="60039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t>Гомологичные органы (результат дивергенции) Строение передних конечностей некоторых позвоночных несмотря на выполнение этими органами совершенно разных функций, в принципиальных чертах строение сходны. Некоторые кости в скелете конечностей могут отсутствовать, другие - срастаться, относительные размеры костей могут меняться, но их гомология совершенно очевидна. </a:t>
            </a:r>
          </a:p>
        </p:txBody>
      </p:sp>
      <p:pic>
        <p:nvPicPr>
          <p:cNvPr id="10246" name="Picture 2" descr="http://mcat-review.org/divergent-evolution.gif">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39388" y="112713"/>
            <a:ext cx="179070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Прямоугольник 3"/>
          <p:cNvSpPr>
            <a:spLocks noChangeArrowheads="1"/>
          </p:cNvSpPr>
          <p:nvPr/>
        </p:nvSpPr>
        <p:spPr bwMode="auto">
          <a:xfrm>
            <a:off x="7119938" y="749300"/>
            <a:ext cx="3128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a:t>Дарвиновские вьюрки</a:t>
            </a:r>
          </a:p>
        </p:txBody>
      </p:sp>
    </p:spTree>
    <p:custDataLst>
      <p:tags r:id="rId1"/>
    </p:custDataLst>
    <p:extLst>
      <p:ext uri="{BB962C8B-B14F-4D97-AF65-F5344CB8AC3E}">
        <p14:creationId xmlns:p14="http://schemas.microsoft.com/office/powerpoint/2010/main" val="1345815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Рисунок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738" y="993775"/>
            <a:ext cx="33020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Прямоугольник 5"/>
          <p:cNvSpPr>
            <a:spLocks noChangeArrowheads="1"/>
          </p:cNvSpPr>
          <p:nvPr/>
        </p:nvSpPr>
        <p:spPr bwMode="auto">
          <a:xfrm>
            <a:off x="260350" y="2900363"/>
            <a:ext cx="38084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t>Синий тунец </a:t>
            </a:r>
          </a:p>
          <a:p>
            <a:pPr algn="just" eaLnBrk="1" hangingPunct="1">
              <a:lnSpc>
                <a:spcPct val="100000"/>
              </a:lnSpc>
              <a:spcBef>
                <a:spcPct val="0"/>
              </a:spcBef>
              <a:buFontTx/>
              <a:buNone/>
            </a:pPr>
            <a:r>
              <a:rPr lang="ru-RU" altLang="ru-RU" sz="1800"/>
              <a:t>(</a:t>
            </a:r>
            <a:r>
              <a:rPr lang="en-US" altLang="ru-RU" sz="1800" i="1"/>
              <a:t>Thunnus  thunnus</a:t>
            </a:r>
            <a:r>
              <a:rPr lang="en-US" altLang="ru-RU" sz="1800"/>
              <a:t>) </a:t>
            </a:r>
            <a:endParaRPr lang="ru-RU" altLang="ru-RU" sz="1800"/>
          </a:p>
          <a:p>
            <a:pPr algn="just" eaLnBrk="1" hangingPunct="1">
              <a:lnSpc>
                <a:spcPct val="100000"/>
              </a:lnSpc>
              <a:spcBef>
                <a:spcPct val="0"/>
              </a:spcBef>
              <a:buFontTx/>
              <a:buNone/>
            </a:pPr>
            <a:r>
              <a:rPr lang="ru-RU" altLang="ru-RU" sz="1800"/>
              <a:t>Класс: </a:t>
            </a:r>
            <a:r>
              <a:rPr lang="ru-RU" altLang="ru-RU" sz="1800" b="1"/>
              <a:t>Лучепёрые рыбы</a:t>
            </a:r>
          </a:p>
          <a:p>
            <a:pPr algn="just" eaLnBrk="1" hangingPunct="1">
              <a:lnSpc>
                <a:spcPct val="100000"/>
              </a:lnSpc>
              <a:spcBef>
                <a:spcPct val="0"/>
              </a:spcBef>
              <a:buFontTx/>
              <a:buNone/>
            </a:pPr>
            <a:r>
              <a:rPr lang="ru-RU" altLang="ru-RU" sz="1800"/>
              <a:t>Отряд: Скумбриеобразные</a:t>
            </a:r>
          </a:p>
        </p:txBody>
      </p:sp>
      <p:pic>
        <p:nvPicPr>
          <p:cNvPr id="12292" name="Рисунок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0700" y="95250"/>
            <a:ext cx="3759200"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Прямоугольник 15"/>
          <p:cNvSpPr/>
          <p:nvPr/>
        </p:nvSpPr>
        <p:spPr>
          <a:xfrm>
            <a:off x="8202613" y="1670050"/>
            <a:ext cx="2895600" cy="922338"/>
          </a:xfrm>
          <a:prstGeom prst="rect">
            <a:avLst/>
          </a:prstGeom>
        </p:spPr>
        <p:txBody>
          <a:bodyPr>
            <a:spAutoFit/>
          </a:bodyPr>
          <a:lstStyle/>
          <a:p>
            <a:pPr eaLnBrk="1" fontAlgn="auto" hangingPunct="1">
              <a:spcBef>
                <a:spcPts val="0"/>
              </a:spcBef>
              <a:spcAft>
                <a:spcPts val="0"/>
              </a:spcAft>
              <a:defRPr/>
            </a:pPr>
            <a:r>
              <a:rPr lang="la-Latn" i="1" dirty="0">
                <a:latin typeface="+mn-lt"/>
              </a:rPr>
              <a:t>Ichthyosaurus communis</a:t>
            </a:r>
            <a:r>
              <a:rPr lang="la-Latn" dirty="0">
                <a:latin typeface="+mn-lt"/>
              </a:rPr>
              <a:t> </a:t>
            </a:r>
            <a:r>
              <a:rPr lang="la-Latn" cap="small" dirty="0">
                <a:latin typeface="+mn-lt"/>
              </a:rPr>
              <a:t/>
            </a:r>
            <a:br>
              <a:rPr lang="la-Latn" cap="small" dirty="0">
                <a:latin typeface="+mn-lt"/>
              </a:rPr>
            </a:br>
            <a:r>
              <a:rPr lang="ru-RU" dirty="0">
                <a:latin typeface="+mn-lt"/>
              </a:rPr>
              <a:t>Класс: </a:t>
            </a:r>
            <a:r>
              <a:rPr lang="ru-RU" b="1" dirty="0">
                <a:latin typeface="+mn-lt"/>
              </a:rPr>
              <a:t>Пресмыкающиеся</a:t>
            </a:r>
          </a:p>
          <a:p>
            <a:pPr eaLnBrk="1" fontAlgn="auto" hangingPunct="1">
              <a:spcBef>
                <a:spcPts val="0"/>
              </a:spcBef>
              <a:spcAft>
                <a:spcPts val="0"/>
              </a:spcAft>
              <a:defRPr/>
            </a:pPr>
            <a:r>
              <a:rPr lang="ru-RU" dirty="0">
                <a:latin typeface="+mn-lt"/>
              </a:rPr>
              <a:t>Отряд:	† Ихтиозавры</a:t>
            </a:r>
          </a:p>
        </p:txBody>
      </p:sp>
      <p:pic>
        <p:nvPicPr>
          <p:cNvPr id="12294" name="Рисунок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53425" y="3155950"/>
            <a:ext cx="347980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Прямоугольник 22"/>
          <p:cNvSpPr>
            <a:spLocks noChangeArrowheads="1"/>
          </p:cNvSpPr>
          <p:nvPr/>
        </p:nvSpPr>
        <p:spPr bwMode="auto">
          <a:xfrm>
            <a:off x="8818563" y="5475288"/>
            <a:ext cx="28463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t>Императорский пингвин</a:t>
            </a:r>
            <a:r>
              <a:rPr lang="en-US" altLang="ru-RU" sz="1800"/>
              <a:t> </a:t>
            </a:r>
            <a:r>
              <a:rPr lang="ru-RU" altLang="ru-RU" sz="1800"/>
              <a:t>(</a:t>
            </a:r>
            <a:r>
              <a:rPr lang="en-US" altLang="ru-RU" sz="1800" i="1"/>
              <a:t>Aptenodytes forsteri</a:t>
            </a:r>
            <a:r>
              <a:rPr lang="en-US" altLang="ru-RU" sz="1800"/>
              <a:t>)</a:t>
            </a:r>
          </a:p>
          <a:p>
            <a:pPr eaLnBrk="1" hangingPunct="1">
              <a:lnSpc>
                <a:spcPct val="100000"/>
              </a:lnSpc>
              <a:spcBef>
                <a:spcPct val="0"/>
              </a:spcBef>
              <a:buFontTx/>
              <a:buNone/>
            </a:pPr>
            <a:r>
              <a:rPr lang="ru-RU" altLang="ru-RU" sz="1800"/>
              <a:t>Класс: </a:t>
            </a:r>
            <a:r>
              <a:rPr lang="ru-RU" altLang="ru-RU" sz="1800" b="1"/>
              <a:t>Птицы</a:t>
            </a:r>
          </a:p>
          <a:p>
            <a:pPr eaLnBrk="1" hangingPunct="1">
              <a:lnSpc>
                <a:spcPct val="100000"/>
              </a:lnSpc>
              <a:spcBef>
                <a:spcPct val="0"/>
              </a:spcBef>
              <a:buFontTx/>
              <a:buNone/>
            </a:pPr>
            <a:r>
              <a:rPr lang="ru-RU" altLang="ru-RU" sz="1800"/>
              <a:t>Отряд: Пингвинообразные</a:t>
            </a:r>
          </a:p>
        </p:txBody>
      </p:sp>
      <p:sp>
        <p:nvSpPr>
          <p:cNvPr id="12296" name="Прямоугольник 23"/>
          <p:cNvSpPr>
            <a:spLocks noChangeArrowheads="1"/>
          </p:cNvSpPr>
          <p:nvPr/>
        </p:nvSpPr>
        <p:spPr bwMode="auto">
          <a:xfrm>
            <a:off x="874713" y="177800"/>
            <a:ext cx="33448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a:t>Царство: Животные</a:t>
            </a:r>
          </a:p>
          <a:p>
            <a:pPr eaLnBrk="1" hangingPunct="1">
              <a:lnSpc>
                <a:spcPct val="100000"/>
              </a:lnSpc>
              <a:spcBef>
                <a:spcPct val="0"/>
              </a:spcBef>
              <a:buFontTx/>
              <a:buNone/>
            </a:pPr>
            <a:r>
              <a:rPr lang="ru-RU" altLang="ru-RU" sz="2000"/>
              <a:t>Тип:	  Хордовые</a:t>
            </a:r>
          </a:p>
        </p:txBody>
      </p:sp>
      <p:sp>
        <p:nvSpPr>
          <p:cNvPr id="12297" name="Прямоугольник 25"/>
          <p:cNvSpPr>
            <a:spLocks noChangeArrowheads="1"/>
          </p:cNvSpPr>
          <p:nvPr/>
        </p:nvSpPr>
        <p:spPr bwMode="auto">
          <a:xfrm>
            <a:off x="568325" y="4875213"/>
            <a:ext cx="27924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t>Бутылконосый дельфин</a:t>
            </a:r>
          </a:p>
          <a:p>
            <a:pPr algn="just" eaLnBrk="1" hangingPunct="1">
              <a:lnSpc>
                <a:spcPct val="100000"/>
              </a:lnSpc>
              <a:spcBef>
                <a:spcPct val="0"/>
              </a:spcBef>
              <a:buFontTx/>
              <a:buNone/>
            </a:pPr>
            <a:r>
              <a:rPr lang="ru-RU" altLang="ru-RU" sz="1800"/>
              <a:t>(</a:t>
            </a:r>
            <a:r>
              <a:rPr lang="en-US" altLang="ru-RU" sz="1800" i="1"/>
              <a:t>Tursiops truncatus</a:t>
            </a:r>
            <a:r>
              <a:rPr lang="en-US" altLang="ru-RU" sz="1800"/>
              <a:t>)</a:t>
            </a:r>
            <a:endParaRPr lang="ru-RU" altLang="ru-RU" sz="1800"/>
          </a:p>
          <a:p>
            <a:pPr algn="just" eaLnBrk="1" hangingPunct="1">
              <a:lnSpc>
                <a:spcPct val="100000"/>
              </a:lnSpc>
              <a:spcBef>
                <a:spcPct val="0"/>
              </a:spcBef>
              <a:buFontTx/>
              <a:buNone/>
            </a:pPr>
            <a:r>
              <a:rPr lang="ru-RU" altLang="ru-RU" sz="1800"/>
              <a:t>Класс: </a:t>
            </a:r>
            <a:r>
              <a:rPr lang="ru-RU" altLang="ru-RU" sz="1800" b="1"/>
              <a:t>Млекопитающие</a:t>
            </a:r>
          </a:p>
          <a:p>
            <a:pPr algn="just" eaLnBrk="1" hangingPunct="1">
              <a:lnSpc>
                <a:spcPct val="100000"/>
              </a:lnSpc>
              <a:spcBef>
                <a:spcPct val="0"/>
              </a:spcBef>
              <a:buFontTx/>
              <a:buNone/>
            </a:pPr>
            <a:r>
              <a:rPr lang="ru-RU" altLang="ru-RU" sz="1800"/>
              <a:t>Отряд: Парнокопытные</a:t>
            </a:r>
          </a:p>
        </p:txBody>
      </p:sp>
      <p:pic>
        <p:nvPicPr>
          <p:cNvPr id="12298" name="Рисунок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60738" y="4100513"/>
            <a:ext cx="345757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2" descr="http://upload.wikimedia.org/wikipedia/commons/thumb/3/32/Evolutionary_trends.svg/319px-Evolutionary_trends.svg.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l="62149"/>
          <a:stretch>
            <a:fillRect/>
          </a:stretch>
        </p:blipFill>
        <p:spPr bwMode="auto">
          <a:xfrm>
            <a:off x="10315575" y="101600"/>
            <a:ext cx="156368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0801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p:cNvPicPr>
            <a:picLocks noChangeAspect="1" noChangeArrowheads="1"/>
          </p:cNvPicPr>
          <p:nvPr/>
        </p:nvPicPr>
        <p:blipFill>
          <a:blip r:embed="rId4">
            <a:extLst>
              <a:ext uri="{28A0092B-C50C-407E-A947-70E740481C1C}">
                <a14:useLocalDpi xmlns:a14="http://schemas.microsoft.com/office/drawing/2010/main" val="0"/>
              </a:ext>
            </a:extLst>
          </a:blip>
          <a:srcRect b="4912"/>
          <a:stretch>
            <a:fillRect/>
          </a:stretch>
        </p:blipFill>
        <p:spPr bwMode="auto">
          <a:xfrm>
            <a:off x="3151188" y="2078038"/>
            <a:ext cx="5618162"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4" descr="Rectangle: Click to edit Master text styles&#10;Second level&#10;Third level&#10;Fourth level&#10;Fifth level"/>
          <p:cNvSpPr>
            <a:spLocks noGrp="1" noChangeArrowheads="1"/>
          </p:cNvSpPr>
          <p:nvPr>
            <p:ph type="body" idx="4294967295"/>
          </p:nvPr>
        </p:nvSpPr>
        <p:spPr>
          <a:xfrm>
            <a:off x="973138" y="414338"/>
            <a:ext cx="9045575" cy="617537"/>
          </a:xfrm>
        </p:spPr>
        <p:txBody>
          <a:bodyPr rIns="0"/>
          <a:lstStyle/>
          <a:p>
            <a:pPr marL="0" indent="0" eaLnBrk="1" hangingPunct="1">
              <a:buFont typeface="Arial" panose="020B0604020202020204" pitchFamily="34" charset="0"/>
              <a:buNone/>
            </a:pPr>
            <a:r>
              <a:rPr lang="ru-RU" altLang="ru-RU" smtClean="0"/>
              <a:t>Конвергентная эволюция в сходных экологических нишах</a:t>
            </a:r>
            <a:endParaRPr lang="en-US" altLang="ru-RU" sz="2400" smtClean="0"/>
          </a:p>
        </p:txBody>
      </p:sp>
      <p:sp>
        <p:nvSpPr>
          <p:cNvPr id="13316" name="Rectangle 6"/>
          <p:cNvSpPr>
            <a:spLocks noChangeArrowheads="1"/>
          </p:cNvSpPr>
          <p:nvPr/>
        </p:nvSpPr>
        <p:spPr bwMode="auto">
          <a:xfrm>
            <a:off x="1585913" y="2708275"/>
            <a:ext cx="1868487" cy="493713"/>
          </a:xfrm>
          <a:prstGeom prst="rect">
            <a:avLst/>
          </a:prstGeom>
          <a:solidFill>
            <a:srgbClr val="FFCC18"/>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ru-RU" altLang="ru-RU" sz="2600" b="1">
                <a:solidFill>
                  <a:srgbClr val="0F116A"/>
                </a:solidFill>
                <a:latin typeface="Arial" panose="020B0604020202020204" pitchFamily="34" charset="0"/>
              </a:rPr>
              <a:t>Сумчатые</a:t>
            </a:r>
            <a:endParaRPr lang="en-US" altLang="ru-RU" sz="2600" b="1">
              <a:solidFill>
                <a:srgbClr val="0F116A"/>
              </a:solidFill>
              <a:latin typeface="Arial" panose="020B0604020202020204" pitchFamily="34" charset="0"/>
            </a:endParaRPr>
          </a:p>
        </p:txBody>
      </p:sp>
      <p:sp>
        <p:nvSpPr>
          <p:cNvPr id="13317" name="Rectangle 7"/>
          <p:cNvSpPr>
            <a:spLocks noChangeArrowheads="1"/>
          </p:cNvSpPr>
          <p:nvPr/>
        </p:nvSpPr>
        <p:spPr bwMode="auto">
          <a:xfrm>
            <a:off x="8553450" y="4813300"/>
            <a:ext cx="2641600" cy="492125"/>
          </a:xfrm>
          <a:prstGeom prst="rect">
            <a:avLst/>
          </a:prstGeom>
          <a:solidFill>
            <a:srgbClr val="FFCC18"/>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ru-RU" altLang="ru-RU" sz="2600" b="1">
                <a:solidFill>
                  <a:srgbClr val="0F116A"/>
                </a:solidFill>
                <a:latin typeface="Arial" panose="020B0604020202020204" pitchFamily="34" charset="0"/>
              </a:rPr>
              <a:t>Плацентарные</a:t>
            </a:r>
            <a:endParaRPr lang="en-US" altLang="ru-RU" sz="2600" b="1">
              <a:solidFill>
                <a:srgbClr val="0F116A"/>
              </a:solidFill>
              <a:latin typeface="Arial" panose="020B0604020202020204" pitchFamily="34" charset="0"/>
            </a:endParaRPr>
          </a:p>
        </p:txBody>
      </p:sp>
      <p:pic>
        <p:nvPicPr>
          <p:cNvPr id="13318" name="Picture 2" descr="http://upload.wikimedia.org/wikipedia/commons/thumb/3/32/Evolutionary_trends.svg/319px-Evolutionary_trends.svg.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l="34711" r="36966" b="-24"/>
          <a:stretch>
            <a:fillRect/>
          </a:stretch>
        </p:blipFill>
        <p:spPr bwMode="auto">
          <a:xfrm>
            <a:off x="10528300" y="474663"/>
            <a:ext cx="119697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Рисунок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59825" y="2525713"/>
            <a:ext cx="29654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Рисунок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2113" y="3441700"/>
            <a:ext cx="256222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Прямоугольник 4"/>
          <p:cNvSpPr>
            <a:spLocks noChangeArrowheads="1"/>
          </p:cNvSpPr>
          <p:nvPr/>
        </p:nvSpPr>
        <p:spPr bwMode="auto">
          <a:xfrm>
            <a:off x="195263" y="1690688"/>
            <a:ext cx="3508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t>Поссум сахарный летающий</a:t>
            </a:r>
            <a:br>
              <a:rPr lang="ru-RU" altLang="ru-RU" sz="1800" b="1"/>
            </a:br>
            <a:r>
              <a:rPr lang="ru-RU" altLang="ru-RU" sz="1800" b="1"/>
              <a:t>(</a:t>
            </a:r>
            <a:r>
              <a:rPr lang="ru-RU" altLang="ru-RU" sz="1800" b="1" i="1"/>
              <a:t>Petaurus breviceps</a:t>
            </a:r>
            <a:r>
              <a:rPr lang="ru-RU" altLang="ru-RU" sz="1800" b="1"/>
              <a:t>)</a:t>
            </a:r>
          </a:p>
        </p:txBody>
      </p:sp>
      <p:sp>
        <p:nvSpPr>
          <p:cNvPr id="13322" name="Прямоугольник 5"/>
          <p:cNvSpPr>
            <a:spLocks noChangeArrowheads="1"/>
          </p:cNvSpPr>
          <p:nvPr/>
        </p:nvSpPr>
        <p:spPr bwMode="auto">
          <a:xfrm>
            <a:off x="8966200" y="5667375"/>
            <a:ext cx="2333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t>Американская летяга</a:t>
            </a:r>
          </a:p>
          <a:p>
            <a:pPr eaLnBrk="1" hangingPunct="1">
              <a:lnSpc>
                <a:spcPct val="100000"/>
              </a:lnSpc>
              <a:spcBef>
                <a:spcPct val="0"/>
              </a:spcBef>
              <a:buFontTx/>
              <a:buNone/>
            </a:pPr>
            <a:r>
              <a:rPr lang="ru-RU" altLang="ru-RU" sz="1800" b="1"/>
              <a:t>(</a:t>
            </a:r>
            <a:r>
              <a:rPr lang="ru-RU" altLang="ru-RU" sz="1800" b="1" i="1"/>
              <a:t>Glaucomys sabrinus</a:t>
            </a:r>
            <a:r>
              <a:rPr lang="ru-RU" altLang="ru-RU" sz="1800" b="1"/>
              <a:t>)</a:t>
            </a:r>
          </a:p>
        </p:txBody>
      </p:sp>
    </p:spTree>
    <p:custDataLst>
      <p:tags r:id="rId1"/>
    </p:custDataLst>
    <p:extLst>
      <p:ext uri="{BB962C8B-B14F-4D97-AF65-F5344CB8AC3E}">
        <p14:creationId xmlns:p14="http://schemas.microsoft.com/office/powerpoint/2010/main" val="37330327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30-18-PollinatorsColl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720850"/>
            <a:ext cx="5540375" cy="3714750"/>
          </a:xfrm>
          <a:prstGeom prst="rect">
            <a:avLst/>
          </a:prstGeom>
          <a:noFill/>
          <a:ln>
            <a:noFill/>
          </a:ln>
          <a:effectLst>
            <a:outerShdw dist="35921" dir="2700000" algn="ctr" rotWithShape="0">
              <a:srgbClr val="333333"/>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AutoShape 5"/>
          <p:cNvSpPr>
            <a:spLocks noChangeArrowheads="1"/>
          </p:cNvSpPr>
          <p:nvPr/>
        </p:nvSpPr>
        <p:spPr bwMode="auto">
          <a:xfrm>
            <a:off x="6094413" y="4451350"/>
            <a:ext cx="403225" cy="266700"/>
          </a:xfrm>
          <a:prstGeom prst="roundRect">
            <a:avLst>
              <a:gd name="adj" fmla="val 16667"/>
            </a:avLst>
          </a:prstGeom>
          <a:solidFill>
            <a:schemeClr val="bg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ru-RU" altLang="ru-RU" sz="2400">
              <a:latin typeface="Arial" panose="020B0604020202020204" pitchFamily="34" charset="0"/>
              <a:ea typeface="MS PGothic" panose="020B0600070205080204" pitchFamily="34" charset="-128"/>
              <a:cs typeface="Arial" panose="020B0604020202020204" pitchFamily="34" charset="0"/>
            </a:endParaRPr>
          </a:p>
        </p:txBody>
      </p:sp>
      <p:sp>
        <p:nvSpPr>
          <p:cNvPr id="15364" name="Rectangle 2"/>
          <p:cNvSpPr>
            <a:spLocks noGrp="1" noChangeArrowheads="1"/>
          </p:cNvSpPr>
          <p:nvPr>
            <p:ph type="title" idx="4294967295"/>
          </p:nvPr>
        </p:nvSpPr>
        <p:spPr>
          <a:xfrm>
            <a:off x="1636713" y="269875"/>
            <a:ext cx="8229600" cy="1143000"/>
          </a:xfrm>
        </p:spPr>
        <p:txBody>
          <a:bodyPr anchor="t"/>
          <a:lstStyle/>
          <a:p>
            <a:pPr eaLnBrk="1" hangingPunct="1"/>
            <a:r>
              <a:rPr lang="ru-RU" altLang="ru-RU" smtClean="0"/>
              <a:t>Коэволюция</a:t>
            </a:r>
            <a:endParaRPr lang="en-US" altLang="ru-RU" smtClean="0"/>
          </a:p>
        </p:txBody>
      </p:sp>
      <p:pic>
        <p:nvPicPr>
          <p:cNvPr id="15365" name="Рисунок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4625" y="873125"/>
            <a:ext cx="43624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Рисунок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59150"/>
            <a:ext cx="4156075"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Прямоугольник 1"/>
          <p:cNvSpPr>
            <a:spLocks noChangeArrowheads="1"/>
          </p:cNvSpPr>
          <p:nvPr/>
        </p:nvSpPr>
        <p:spPr bwMode="auto">
          <a:xfrm>
            <a:off x="6611938" y="446088"/>
            <a:ext cx="424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t>Азот-фиксирующие бактерии и растения.</a:t>
            </a:r>
          </a:p>
        </p:txBody>
      </p:sp>
      <p:sp>
        <p:nvSpPr>
          <p:cNvPr id="15368" name="Прямоугольник 2"/>
          <p:cNvSpPr>
            <a:spLocks noChangeArrowheads="1"/>
          </p:cNvSpPr>
          <p:nvPr/>
        </p:nvSpPr>
        <p:spPr bwMode="auto">
          <a:xfrm>
            <a:off x="1074738" y="1228725"/>
            <a:ext cx="4573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t>Цветковые растения и потребители нектара.</a:t>
            </a:r>
          </a:p>
        </p:txBody>
      </p:sp>
    </p:spTree>
    <p:custDataLst>
      <p:tags r:id="rId1"/>
    </p:custDataLst>
    <p:extLst>
      <p:ext uri="{BB962C8B-B14F-4D97-AF65-F5344CB8AC3E}">
        <p14:creationId xmlns:p14="http://schemas.microsoft.com/office/powerpoint/2010/main" val="2993076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McClintock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993" y="719138"/>
            <a:ext cx="3892550" cy="566261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3" descr="Barbara McClin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981" y="963960"/>
            <a:ext cx="3436937" cy="437038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Прямоугольник 1"/>
          <p:cNvSpPr>
            <a:spLocks noChangeArrowheads="1"/>
          </p:cNvSpPr>
          <p:nvPr/>
        </p:nvSpPr>
        <p:spPr bwMode="auto">
          <a:xfrm>
            <a:off x="7841976" y="5365533"/>
            <a:ext cx="29890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1800" b="1" dirty="0" smtClean="0">
                <a:latin typeface="Arial" panose="020B0604020202020204" pitchFamily="34" charset="0"/>
              </a:rPr>
              <a:t>Барбара </a:t>
            </a:r>
            <a:r>
              <a:rPr lang="ru-RU" altLang="ru-RU" sz="1800" b="1" dirty="0" err="1">
                <a:latin typeface="Arial" panose="020B0604020202020204" pitchFamily="34" charset="0"/>
              </a:rPr>
              <a:t>МакКлинток</a:t>
            </a:r>
            <a:r>
              <a:rPr lang="ru-RU" altLang="ru-RU" sz="1800" b="1" dirty="0">
                <a:latin typeface="Arial" panose="020B0604020202020204" pitchFamily="34" charset="0"/>
              </a:rPr>
              <a:t> </a:t>
            </a:r>
            <a:endParaRPr lang="ru-RU" altLang="ru-RU" sz="1800" b="1" dirty="0" smtClean="0">
              <a:latin typeface="Arial" panose="020B0604020202020204" pitchFamily="34" charset="0"/>
            </a:endParaRPr>
          </a:p>
          <a:p>
            <a:pPr algn="ctr" eaLnBrk="1" hangingPunct="1">
              <a:spcBef>
                <a:spcPct val="0"/>
              </a:spcBef>
              <a:buFontTx/>
              <a:buNone/>
            </a:pPr>
            <a:r>
              <a:rPr lang="ru-RU" altLang="ru-RU" sz="1800" b="1" dirty="0" smtClean="0">
                <a:latin typeface="Arial" panose="020B0604020202020204" pitchFamily="34" charset="0"/>
              </a:rPr>
              <a:t>(</a:t>
            </a:r>
            <a:r>
              <a:rPr lang="ru-RU" altLang="ru-RU" sz="1800" b="1" dirty="0">
                <a:latin typeface="Arial" panose="020B0604020202020204" pitchFamily="34" charset="0"/>
              </a:rPr>
              <a:t>1902-1992).</a:t>
            </a:r>
          </a:p>
        </p:txBody>
      </p:sp>
      <p:sp>
        <p:nvSpPr>
          <p:cNvPr id="54277" name="Прямоугольник 2"/>
          <p:cNvSpPr>
            <a:spLocks noChangeArrowheads="1"/>
          </p:cNvSpPr>
          <p:nvPr/>
        </p:nvSpPr>
        <p:spPr bwMode="auto">
          <a:xfrm>
            <a:off x="7132319" y="309314"/>
            <a:ext cx="4263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2400" dirty="0">
                <a:effectLst>
                  <a:outerShdw blurRad="38100" dist="38100" dir="2700000" algn="tl">
                    <a:srgbClr val="000000">
                      <a:alpha val="43137"/>
                    </a:srgbClr>
                  </a:outerShdw>
                </a:effectLst>
                <a:latin typeface="Georgia" panose="02040502050405020303" pitchFamily="18" charset="0"/>
              </a:rPr>
              <a:t>Нобелевская премия </a:t>
            </a:r>
            <a:r>
              <a:rPr lang="ru-RU" altLang="ru-RU" sz="2400" dirty="0" smtClean="0">
                <a:effectLst>
                  <a:outerShdw blurRad="38100" dist="38100" dir="2700000" algn="tl">
                    <a:srgbClr val="000000">
                      <a:alpha val="43137"/>
                    </a:srgbClr>
                  </a:outerShdw>
                </a:effectLst>
                <a:latin typeface="Georgia" panose="02040502050405020303" pitchFamily="18" charset="0"/>
              </a:rPr>
              <a:t>198</a:t>
            </a:r>
            <a:r>
              <a:rPr lang="en-US" altLang="ru-RU" sz="2400" dirty="0">
                <a:effectLst>
                  <a:outerShdw blurRad="38100" dist="38100" dir="2700000" algn="tl">
                    <a:srgbClr val="000000">
                      <a:alpha val="43137"/>
                    </a:srgbClr>
                  </a:outerShdw>
                </a:effectLst>
                <a:latin typeface="Georgia" panose="02040502050405020303" pitchFamily="18" charset="0"/>
              </a:rPr>
              <a:t>3</a:t>
            </a:r>
            <a:r>
              <a:rPr lang="ru-RU" altLang="ru-RU" sz="2400" dirty="0">
                <a:effectLst>
                  <a:outerShdw blurRad="38100" dist="38100" dir="2700000" algn="tl">
                    <a:srgbClr val="000000">
                      <a:alpha val="43137"/>
                    </a:srgbClr>
                  </a:outerShdw>
                </a:effectLst>
                <a:latin typeface="Georgia" panose="02040502050405020303" pitchFamily="18" charset="0"/>
              </a:rPr>
              <a:t> г.</a:t>
            </a:r>
          </a:p>
        </p:txBody>
      </p:sp>
      <p:sp>
        <p:nvSpPr>
          <p:cNvPr id="54278" name="Прямоугольник 3"/>
          <p:cNvSpPr>
            <a:spLocks noChangeArrowheads="1"/>
          </p:cNvSpPr>
          <p:nvPr/>
        </p:nvSpPr>
        <p:spPr bwMode="auto">
          <a:xfrm>
            <a:off x="3199419" y="6011864"/>
            <a:ext cx="2403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b="1" i="1" dirty="0">
                <a:latin typeface="Arial Black" panose="020B0A04020102020204" pitchFamily="34" charset="0"/>
              </a:rPr>
              <a:t>Когда открыла…</a:t>
            </a:r>
            <a:r>
              <a:rPr lang="ru-RU" altLang="ru-RU" sz="1800" i="1" dirty="0">
                <a:latin typeface="Arial" panose="020B0604020202020204" pitchFamily="34" charset="0"/>
              </a:rPr>
              <a:t> </a:t>
            </a:r>
          </a:p>
        </p:txBody>
      </p:sp>
      <p:sp>
        <p:nvSpPr>
          <p:cNvPr id="54279" name="Прямоугольник 4"/>
          <p:cNvSpPr>
            <a:spLocks noChangeArrowheads="1"/>
          </p:cNvSpPr>
          <p:nvPr/>
        </p:nvSpPr>
        <p:spPr bwMode="auto">
          <a:xfrm>
            <a:off x="8376805" y="4932710"/>
            <a:ext cx="2551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b="1" i="1" dirty="0">
                <a:latin typeface="Arial Black" panose="020B0A04020102020204" pitchFamily="34" charset="0"/>
              </a:rPr>
              <a:t>Когда</a:t>
            </a:r>
            <a:r>
              <a:rPr lang="en-US" altLang="ru-RU" sz="1800" b="1" i="1" dirty="0">
                <a:latin typeface="Arial Black" panose="020B0A04020102020204" pitchFamily="34" charset="0"/>
              </a:rPr>
              <a:t> </a:t>
            </a:r>
            <a:r>
              <a:rPr lang="ru-RU" altLang="ru-RU" sz="1800" b="1" i="1" dirty="0">
                <a:latin typeface="Arial Black" panose="020B0A04020102020204" pitchFamily="34" charset="0"/>
              </a:rPr>
              <a:t>получила</a:t>
            </a:r>
            <a:r>
              <a:rPr lang="en-US" altLang="ru-RU" sz="1800" b="1" i="1" dirty="0">
                <a:latin typeface="Arial Black" panose="020B0A04020102020204" pitchFamily="34" charset="0"/>
              </a:rPr>
              <a:t>…</a:t>
            </a:r>
            <a:r>
              <a:rPr lang="ru-RU" altLang="ru-RU" sz="1800" i="1" dirty="0">
                <a:latin typeface="Arial" panose="020B0604020202020204" pitchFamily="34" charset="0"/>
              </a:rPr>
              <a:t> </a:t>
            </a:r>
          </a:p>
        </p:txBody>
      </p:sp>
      <p:sp>
        <p:nvSpPr>
          <p:cNvPr id="2" name="Прямоугольник 1"/>
          <p:cNvSpPr/>
          <p:nvPr/>
        </p:nvSpPr>
        <p:spPr>
          <a:xfrm>
            <a:off x="7091969" y="6197084"/>
            <a:ext cx="4368760" cy="369332"/>
          </a:xfrm>
          <a:prstGeom prst="rect">
            <a:avLst/>
          </a:prstGeom>
        </p:spPr>
        <p:txBody>
          <a:bodyPr wrap="none">
            <a:spAutoFit/>
          </a:bodyPr>
          <a:lstStyle/>
          <a:p>
            <a:r>
              <a:rPr lang="en-US" i="1" dirty="0"/>
              <a:t>for her discovery of mobile genetic elements</a:t>
            </a:r>
            <a:endParaRPr lang="ru-RU" i="1" dirty="0"/>
          </a:p>
        </p:txBody>
      </p:sp>
    </p:spTree>
    <p:extLst>
      <p:ext uri="{BB962C8B-B14F-4D97-AF65-F5344CB8AC3E}">
        <p14:creationId xmlns:p14="http://schemas.microsoft.com/office/powerpoint/2010/main" val="9569742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Large Photo of Dioclea megacarp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409575"/>
            <a:ext cx="5976937"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6"/>
          <p:cNvSpPr>
            <a:spLocks noChangeArrowheads="1"/>
          </p:cNvSpPr>
          <p:nvPr/>
        </p:nvSpPr>
        <p:spPr bwMode="auto">
          <a:xfrm>
            <a:off x="1995488" y="4456113"/>
            <a:ext cx="2216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i="1">
                <a:latin typeface="Arial" panose="020B0604020202020204" pitchFamily="34" charset="0"/>
                <a:cs typeface="Arial" panose="020B0604020202020204" pitchFamily="34" charset="0"/>
              </a:rPr>
              <a:t>Dioclea megacarpa</a:t>
            </a:r>
            <a:r>
              <a:rPr lang="en-US" altLang="ru-RU" sz="1800">
                <a:latin typeface="Arial" panose="020B0604020202020204" pitchFamily="34" charset="0"/>
                <a:cs typeface="Arial" panose="020B0604020202020204" pitchFamily="34" charset="0"/>
              </a:rPr>
              <a:t> </a:t>
            </a:r>
          </a:p>
        </p:txBody>
      </p:sp>
      <p:pic>
        <p:nvPicPr>
          <p:cNvPr id="16388" name="Picture 8" descr="15_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8" y="4922838"/>
            <a:ext cx="66675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12" descr="Species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2238" y="1549400"/>
            <a:ext cx="26638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Прямоугольник 1"/>
          <p:cNvSpPr>
            <a:spLocks noChangeArrowheads="1"/>
          </p:cNvSpPr>
          <p:nvPr/>
        </p:nvSpPr>
        <p:spPr bwMode="auto">
          <a:xfrm>
            <a:off x="5341938" y="5153025"/>
            <a:ext cx="4302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t>Ядовитый аналог аминокислоты аргинин.</a:t>
            </a:r>
          </a:p>
        </p:txBody>
      </p:sp>
      <p:sp>
        <p:nvSpPr>
          <p:cNvPr id="16391" name="Прямоугольник 2"/>
          <p:cNvSpPr>
            <a:spLocks noChangeArrowheads="1"/>
          </p:cNvSpPr>
          <p:nvPr/>
        </p:nvSpPr>
        <p:spPr bwMode="auto">
          <a:xfrm>
            <a:off x="8240713" y="3992563"/>
            <a:ext cx="2376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i="1">
                <a:latin typeface="Arial" panose="020B0604020202020204" pitchFamily="34" charset="0"/>
                <a:cs typeface="Arial" panose="020B0604020202020204" pitchFamily="34" charset="0"/>
              </a:rPr>
              <a:t>Caryedes brasiliensis</a:t>
            </a:r>
            <a:endParaRPr lang="en-US" altLang="ru-RU" sz="1800">
              <a:latin typeface="Arial" panose="020B0604020202020204" pitchFamily="34" charset="0"/>
              <a:cs typeface="Arial" panose="020B0604020202020204" pitchFamily="34" charset="0"/>
            </a:endParaRPr>
          </a:p>
        </p:txBody>
      </p:sp>
      <p:pic>
        <p:nvPicPr>
          <p:cNvPr id="16392" name="Рисунок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29375" y="1071563"/>
            <a:ext cx="2582863"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2307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338264"/>
            <a:ext cx="5492750" cy="35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Рисунок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5414" y="814389"/>
            <a:ext cx="4192587"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Рисунок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75501" y="2166939"/>
            <a:ext cx="3171825"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Прямоугольник 8"/>
          <p:cNvSpPr>
            <a:spLocks noChangeArrowheads="1"/>
          </p:cNvSpPr>
          <p:nvPr/>
        </p:nvSpPr>
        <p:spPr bwMode="auto">
          <a:xfrm>
            <a:off x="6689726" y="6488114"/>
            <a:ext cx="3978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a:latin typeface="Calibri" panose="020F0502020204030204" pitchFamily="34" charset="0"/>
                <a:hlinkClick r:id="rId5"/>
              </a:rPr>
              <a:t>https://doi.org/10.1098/rspb.2014.2773</a:t>
            </a:r>
            <a:endParaRPr lang="ru-RU" altLang="ru-RU" sz="1800">
              <a:latin typeface="Calibri" panose="020F0502020204030204" pitchFamily="34" charset="0"/>
            </a:endParaRPr>
          </a:p>
        </p:txBody>
      </p:sp>
      <p:sp>
        <p:nvSpPr>
          <p:cNvPr id="36870" name="Прямоугольник 1"/>
          <p:cNvSpPr>
            <a:spLocks noChangeArrowheads="1"/>
          </p:cNvSpPr>
          <p:nvPr/>
        </p:nvSpPr>
        <p:spPr bwMode="auto">
          <a:xfrm>
            <a:off x="1674814" y="4857750"/>
            <a:ext cx="88423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ru-RU" sz="1400"/>
              <a:t>Downregulation of multiple genes involved in the antiviral response in the ladybeetle nervous tissue could allow DcPV neurotropism in the first stages of the infectious process. Then, the re-establishment of an antiviral immune response in ladybeetle nervous tissue correlates with the appearance of phagolysosomes and with the onset of the bodyguard behaviour and result in the virus elimination. Thus, healthy ladybeetles are equipped to recognize and eliminate the virus. The antiviral immunosuppression (that may be induced by the developing D. coccinellae larva or by DcPV itself) could trigger the observed transient pathogenic infection and accumulation of DcPV in the nervous tissue. Then, elimination of the consequently high virus load could trigger the neuropathy responsible for the paralysis.</a:t>
            </a:r>
            <a:endParaRPr lang="ru-RU" altLang="ru-RU" sz="1400"/>
          </a:p>
        </p:txBody>
      </p:sp>
      <p:sp>
        <p:nvSpPr>
          <p:cNvPr id="36871" name="Прямоугольник 2"/>
          <p:cNvSpPr>
            <a:spLocks noChangeArrowheads="1"/>
          </p:cNvSpPr>
          <p:nvPr/>
        </p:nvSpPr>
        <p:spPr bwMode="auto">
          <a:xfrm>
            <a:off x="1847851" y="165101"/>
            <a:ext cx="60118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1800" b="1"/>
              <a:t>Who is the puppet master? Replication of a parasitic wasp-associated virus correlates with host behaviour manipulation</a:t>
            </a:r>
          </a:p>
        </p:txBody>
      </p:sp>
    </p:spTree>
    <p:extLst>
      <p:ext uri="{BB962C8B-B14F-4D97-AF65-F5344CB8AC3E}">
        <p14:creationId xmlns:p14="http://schemas.microsoft.com/office/powerpoint/2010/main" val="509273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0" y="0"/>
            <a:ext cx="6619875" cy="830263"/>
          </a:xfrm>
        </p:spPr>
        <p:txBody>
          <a:bodyPr anchor="t"/>
          <a:lstStyle/>
          <a:p>
            <a:pPr eaLnBrk="1" hangingPunct="1"/>
            <a:r>
              <a:rPr lang="ru-RU" altLang="ru-RU" smtClean="0"/>
              <a:t>Адаптивные расхождения</a:t>
            </a:r>
            <a:endParaRPr lang="en-US" altLang="ru-RU" smtClean="0"/>
          </a:p>
        </p:txBody>
      </p:sp>
      <p:pic>
        <p:nvPicPr>
          <p:cNvPr id="18435" name="Рисунок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563" y="857250"/>
            <a:ext cx="4214812"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Рисунок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59038" y="4476750"/>
            <a:ext cx="39163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Рисунок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94463" y="119063"/>
            <a:ext cx="5619750"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Прямоугольник 3"/>
          <p:cNvSpPr>
            <a:spLocks noChangeArrowheads="1"/>
          </p:cNvSpPr>
          <p:nvPr/>
        </p:nvSpPr>
        <p:spPr bwMode="auto">
          <a:xfrm>
            <a:off x="1881188" y="5757863"/>
            <a:ext cx="45545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a:t>Lamichhaney S., Berglund J., Almén M.S., Maqbool K., Grabherr M., Martinez-Barrio A., Andersson L. (2015). </a:t>
            </a:r>
            <a:r>
              <a:rPr lang="en-US" altLang="ru-RU" sz="1400">
                <a:hlinkClick r:id="rId7"/>
              </a:rPr>
              <a:t>Evolution of Darwin’s finches and their beaks revealed by genome sequencing</a:t>
            </a:r>
            <a:r>
              <a:rPr lang="en-US" altLang="ru-RU" sz="1400"/>
              <a:t>. </a:t>
            </a:r>
            <a:r>
              <a:rPr lang="en-US" altLang="ru-RU" sz="1400" i="1"/>
              <a:t>Nature</a:t>
            </a:r>
            <a:r>
              <a:rPr lang="ru-RU" altLang="ru-RU" sz="1400" i="1"/>
              <a:t>.</a:t>
            </a:r>
            <a:r>
              <a:rPr lang="en-US" altLang="ru-RU" sz="1400"/>
              <a:t> </a:t>
            </a:r>
            <a:r>
              <a:rPr lang="en-US" altLang="ru-RU" sz="1400" b="1"/>
              <a:t>doi:</a:t>
            </a:r>
            <a:r>
              <a:rPr lang="en-US" altLang="ru-RU" sz="1400"/>
              <a:t> 10.1038/nature14181.</a:t>
            </a:r>
            <a:endParaRPr lang="ru-RU" altLang="ru-RU" sz="1400"/>
          </a:p>
        </p:txBody>
      </p:sp>
    </p:spTree>
    <p:custDataLst>
      <p:tags r:id="rId1"/>
    </p:custDataLst>
    <p:extLst>
      <p:ext uri="{BB962C8B-B14F-4D97-AF65-F5344CB8AC3E}">
        <p14:creationId xmlns:p14="http://schemas.microsoft.com/office/powerpoint/2010/main" val="1595695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401638" y="166688"/>
            <a:ext cx="613727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600">
                <a:latin typeface="Arial" panose="020B0604020202020204" pitchFamily="34" charset="0"/>
                <a:cs typeface="Arial" panose="020B0604020202020204" pitchFamily="34" charset="0"/>
              </a:rPr>
              <a:t>Аллопатрическое (географическое) видообразование - происходит при географической изоляции между популяциями или вследствие резких отличий в окружающей среде внутри вида.</a:t>
            </a:r>
          </a:p>
          <a:p>
            <a:pPr algn="just" eaLnBrk="1" hangingPunct="1">
              <a:lnSpc>
                <a:spcPct val="100000"/>
              </a:lnSpc>
              <a:spcBef>
                <a:spcPct val="0"/>
              </a:spcBef>
              <a:buFontTx/>
              <a:buNone/>
            </a:pPr>
            <a:endParaRPr lang="ru-RU" altLang="ru-RU" sz="1600">
              <a:latin typeface="Arial" panose="020B0604020202020204" pitchFamily="34" charset="0"/>
              <a:cs typeface="Arial" panose="020B0604020202020204" pitchFamily="34" charset="0"/>
            </a:endParaRPr>
          </a:p>
        </p:txBody>
      </p:sp>
      <p:sp>
        <p:nvSpPr>
          <p:cNvPr id="20483" name="Rectangle 9"/>
          <p:cNvSpPr>
            <a:spLocks noChangeArrowheads="1"/>
          </p:cNvSpPr>
          <p:nvPr/>
        </p:nvSpPr>
        <p:spPr bwMode="auto">
          <a:xfrm>
            <a:off x="7245350" y="131763"/>
            <a:ext cx="39306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600">
                <a:latin typeface="Arial" panose="020B0604020202020204" pitchFamily="34" charset="0"/>
                <a:cs typeface="Arial" panose="020B0604020202020204" pitchFamily="34" charset="0"/>
              </a:rPr>
              <a:t>Симпатрическое видообразование (экологическое) - новый вид образуется внутри ареала исходного вида. С самого начала изоляция является генетической. </a:t>
            </a:r>
          </a:p>
        </p:txBody>
      </p:sp>
      <p:pic>
        <p:nvPicPr>
          <p:cNvPr id="20484" name="Рисунок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5350" y="1758950"/>
            <a:ext cx="417988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Прямоугольник 2"/>
          <p:cNvSpPr>
            <a:spLocks noChangeArrowheads="1"/>
          </p:cNvSpPr>
          <p:nvPr/>
        </p:nvSpPr>
        <p:spPr bwMode="auto">
          <a:xfrm>
            <a:off x="8899525" y="1379538"/>
            <a:ext cx="107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t>Цихлиды</a:t>
            </a:r>
          </a:p>
        </p:txBody>
      </p:sp>
      <p:pic>
        <p:nvPicPr>
          <p:cNvPr id="20486" name="Рисунок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9738" y="3629025"/>
            <a:ext cx="3382962"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Рисунок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09738" y="1257300"/>
            <a:ext cx="3382962"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14"/>
          <p:cNvSpPr>
            <a:spLocks noChangeArrowheads="1"/>
          </p:cNvSpPr>
          <p:nvPr/>
        </p:nvSpPr>
        <p:spPr bwMode="auto">
          <a:xfrm>
            <a:off x="1644650" y="1373188"/>
            <a:ext cx="359886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Arial" panose="020B0604020202020204" pitchFamily="34" charset="0"/>
                <a:cs typeface="Arial" panose="020B0604020202020204" pitchFamily="34" charset="0"/>
              </a:rPr>
              <a:t>Синица большая  (</a:t>
            </a:r>
            <a:r>
              <a:rPr lang="en-US" altLang="ru-RU" sz="1800" i="1">
                <a:latin typeface="Arial" panose="020B0604020202020204" pitchFamily="34" charset="0"/>
                <a:cs typeface="Arial" panose="020B0604020202020204" pitchFamily="34" charset="0"/>
              </a:rPr>
              <a:t>Parus major</a:t>
            </a:r>
            <a:r>
              <a:rPr lang="en-US" altLang="ru-RU" sz="1800">
                <a:latin typeface="Arial" panose="020B0604020202020204" pitchFamily="34" charset="0"/>
                <a:cs typeface="Arial" panose="020B0604020202020204" pitchFamily="34" charset="0"/>
              </a:rPr>
              <a:t>)</a:t>
            </a:r>
            <a:endParaRPr lang="ru-RU" altLang="ru-RU" sz="1800">
              <a:latin typeface="Arial" panose="020B0604020202020204" pitchFamily="34" charset="0"/>
              <a:cs typeface="Arial" panose="020B0604020202020204" pitchFamily="34" charset="0"/>
            </a:endParaRPr>
          </a:p>
        </p:txBody>
      </p:sp>
      <p:sp>
        <p:nvSpPr>
          <p:cNvPr id="20489" name="Rectangle 15"/>
          <p:cNvSpPr>
            <a:spLocks noChangeArrowheads="1"/>
          </p:cNvSpPr>
          <p:nvPr/>
        </p:nvSpPr>
        <p:spPr bwMode="auto">
          <a:xfrm>
            <a:off x="1690688" y="3629025"/>
            <a:ext cx="35067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Arial" panose="020B0604020202020204" pitchFamily="34" charset="0"/>
                <a:cs typeface="Arial" panose="020B0604020202020204" pitchFamily="34" charset="0"/>
              </a:rPr>
              <a:t>Синица серая (</a:t>
            </a:r>
            <a:r>
              <a:rPr lang="en-US" altLang="ru-RU" sz="1800" i="1">
                <a:latin typeface="Arial" panose="020B0604020202020204" pitchFamily="34" charset="0"/>
                <a:cs typeface="Arial" panose="020B0604020202020204" pitchFamily="34" charset="0"/>
              </a:rPr>
              <a:t>Parus cinereus</a:t>
            </a:r>
            <a:r>
              <a:rPr lang="ru-RU" altLang="ru-RU" sz="1800">
                <a:latin typeface="Arial" panose="020B0604020202020204" pitchFamily="34" charset="0"/>
                <a:cs typeface="Arial" panose="020B0604020202020204" pitchFamily="34" charset="0"/>
              </a:rPr>
              <a:t>) </a:t>
            </a:r>
          </a:p>
        </p:txBody>
      </p:sp>
      <p:sp>
        <p:nvSpPr>
          <p:cNvPr id="20490" name="Прямоугольник 6"/>
          <p:cNvSpPr>
            <a:spLocks noChangeArrowheads="1"/>
          </p:cNvSpPr>
          <p:nvPr/>
        </p:nvSpPr>
        <p:spPr bwMode="auto">
          <a:xfrm>
            <a:off x="292100" y="5865813"/>
            <a:ext cx="63420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t>До недавнего времени </a:t>
            </a:r>
            <a:r>
              <a:rPr lang="ru-RU" altLang="ru-RU" sz="1800" i="1"/>
              <a:t>Parus cinereus </a:t>
            </a:r>
            <a:r>
              <a:rPr lang="ru-RU" altLang="ru-RU" sz="1800"/>
              <a:t>включали как подвид в вид большая синица. В настоящее время их рассматривают как самостоятельные виды</a:t>
            </a:r>
          </a:p>
        </p:txBody>
      </p:sp>
    </p:spTree>
    <p:extLst>
      <p:ext uri="{BB962C8B-B14F-4D97-AF65-F5344CB8AC3E}">
        <p14:creationId xmlns:p14="http://schemas.microsoft.com/office/powerpoint/2010/main" val="26275991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Прямоугольник 1"/>
          <p:cNvSpPr>
            <a:spLocks noChangeArrowheads="1"/>
          </p:cNvSpPr>
          <p:nvPr/>
        </p:nvSpPr>
        <p:spPr bwMode="auto">
          <a:xfrm>
            <a:off x="1201738" y="377825"/>
            <a:ext cx="1009808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latin typeface="Georgia" panose="02040502050405020303" pitchFamily="18" charset="0"/>
              </a:rPr>
              <a:t>Культурная слива возникла путем </a:t>
            </a:r>
            <a:r>
              <a:rPr lang="ru-RU" altLang="ru-RU" sz="1800" b="1">
                <a:latin typeface="Georgia" panose="02040502050405020303" pitchFamily="18" charset="0"/>
              </a:rPr>
              <a:t>гибридизации</a:t>
            </a:r>
            <a:r>
              <a:rPr lang="ru-RU" altLang="ru-RU" sz="1800">
                <a:latin typeface="Georgia" panose="02040502050405020303" pitchFamily="18" charset="0"/>
              </a:rPr>
              <a:t> тёрна с алычой. Другим примером гибридогенного вида является рябинокизильник, распространённый в лесах центральной Сибири.</a:t>
            </a:r>
          </a:p>
        </p:txBody>
      </p:sp>
      <p:pic>
        <p:nvPicPr>
          <p:cNvPr id="22531"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1900"/>
            <a:ext cx="65881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Прямоугольник 3"/>
          <p:cNvSpPr>
            <a:spLocks noChangeArrowheads="1"/>
          </p:cNvSpPr>
          <p:nvPr/>
        </p:nvSpPr>
        <p:spPr bwMode="auto">
          <a:xfrm>
            <a:off x="3149600" y="5784850"/>
            <a:ext cx="6532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Georgia" panose="02040502050405020303" pitchFamily="18" charset="0"/>
              </a:rPr>
              <a:t>Рябинокизильник — природный гибрид рябины и кизила.</a:t>
            </a:r>
          </a:p>
        </p:txBody>
      </p:sp>
    </p:spTree>
    <p:extLst>
      <p:ext uri="{BB962C8B-B14F-4D97-AF65-F5344CB8AC3E}">
        <p14:creationId xmlns:p14="http://schemas.microsoft.com/office/powerpoint/2010/main" val="857804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776413" y="0"/>
            <a:ext cx="8712200" cy="1989138"/>
          </a:xfrm>
        </p:spPr>
        <p:txBody>
          <a:bodyPr/>
          <a:lstStyle/>
          <a:p>
            <a:pPr eaLnBrk="1" hangingPunct="1">
              <a:lnSpc>
                <a:spcPct val="80000"/>
              </a:lnSpc>
            </a:pPr>
            <a:r>
              <a:rPr lang="ru-RU" altLang="ru-RU" sz="3600" b="1" smtClean="0"/>
              <a:t>Методы систематики: кариосистематика, хемосистематика, геносистематика</a:t>
            </a:r>
            <a:r>
              <a:rPr lang="ru-RU" altLang="ru-RU" smtClean="0"/>
              <a:t> </a:t>
            </a:r>
          </a:p>
        </p:txBody>
      </p:sp>
      <p:sp>
        <p:nvSpPr>
          <p:cNvPr id="396291" name="Rectangle 3"/>
          <p:cNvSpPr>
            <a:spLocks noChangeArrowheads="1"/>
          </p:cNvSpPr>
          <p:nvPr/>
        </p:nvSpPr>
        <p:spPr bwMode="auto">
          <a:xfrm>
            <a:off x="1666875" y="3592513"/>
            <a:ext cx="8893175"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just" eaLnBrk="1" fontAlgn="auto" hangingPunct="1">
              <a:lnSpc>
                <a:spcPct val="85000"/>
              </a:lnSpc>
              <a:spcBef>
                <a:spcPts val="0"/>
              </a:spcBef>
              <a:spcAft>
                <a:spcPts val="0"/>
              </a:spcAft>
              <a:defRPr/>
            </a:pPr>
            <a:endParaRPr lang="ru-RU" altLang="ru-RU" sz="2300" b="1" u="sng">
              <a:effectLst>
                <a:outerShdw blurRad="38100" dist="38100" dir="2700000" algn="tl">
                  <a:srgbClr val="C0C0C0"/>
                </a:outerShdw>
              </a:effectLst>
              <a:latin typeface="+mn-lt"/>
            </a:endParaRPr>
          </a:p>
        </p:txBody>
      </p:sp>
      <p:sp>
        <p:nvSpPr>
          <p:cNvPr id="396292" name="Rectangle 4"/>
          <p:cNvSpPr>
            <a:spLocks noChangeArrowheads="1"/>
          </p:cNvSpPr>
          <p:nvPr/>
        </p:nvSpPr>
        <p:spPr bwMode="auto">
          <a:xfrm>
            <a:off x="1900238" y="2128838"/>
            <a:ext cx="8424862" cy="430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2000">
                <a:latin typeface="Arial" panose="020B0604020202020204" pitchFamily="34" charset="0"/>
                <a:cs typeface="Arial" panose="020B0604020202020204" pitchFamily="34" charset="0"/>
              </a:rPr>
              <a:t>Например:</a:t>
            </a:r>
          </a:p>
          <a:p>
            <a:pPr algn="just" eaLnBrk="1" hangingPunct="1">
              <a:lnSpc>
                <a:spcPct val="100000"/>
              </a:lnSpc>
              <a:spcBef>
                <a:spcPct val="0"/>
              </a:spcBef>
              <a:buFontTx/>
              <a:buNone/>
            </a:pPr>
            <a:r>
              <a:rPr lang="ru-RU" altLang="ru-RU" sz="2000">
                <a:latin typeface="Arial" panose="020B0604020202020204" pitchFamily="34" charset="0"/>
                <a:cs typeface="Arial" panose="020B0604020202020204" pitchFamily="34" charset="0"/>
              </a:rPr>
              <a:t>1.Рибосомальная РНК присутствует у всех клеточных форм жизни на планете и всегда выполняет одни и те же функции. Она гомологична у всех организмов. </a:t>
            </a:r>
          </a:p>
          <a:p>
            <a:pPr algn="just" eaLnBrk="1" hangingPunct="1">
              <a:lnSpc>
                <a:spcPct val="100000"/>
              </a:lnSpc>
              <a:spcBef>
                <a:spcPct val="0"/>
              </a:spcBef>
              <a:buFontTx/>
              <a:buNone/>
            </a:pPr>
            <a:r>
              <a:rPr lang="ru-RU" altLang="ru-RU" sz="2000">
                <a:latin typeface="Arial" panose="020B0604020202020204" pitchFamily="34" charset="0"/>
                <a:cs typeface="Arial" panose="020B0604020202020204" pitchFamily="34" charset="0"/>
              </a:rPr>
              <a:t>2.Рибосомальная РНК достаточно консервативна, чтобы обеспечить необходимое число признаков для сравнения. </a:t>
            </a:r>
          </a:p>
          <a:p>
            <a:pPr algn="just" eaLnBrk="1" hangingPunct="1">
              <a:lnSpc>
                <a:spcPct val="100000"/>
              </a:lnSpc>
              <a:spcBef>
                <a:spcPct val="0"/>
              </a:spcBef>
              <a:buFontTx/>
              <a:buNone/>
            </a:pPr>
            <a:r>
              <a:rPr lang="ru-RU" altLang="ru-RU" sz="2000">
                <a:latin typeface="Arial" panose="020B0604020202020204" pitchFamily="34" charset="0"/>
                <a:cs typeface="Arial" panose="020B0604020202020204" pitchFamily="34" charset="0"/>
              </a:rPr>
              <a:t>3.Благодаря наличию в молекуле участков с различной степенью изменчивости, рРНК может быть использована для оценки эволюционного родства на разном таксономическом уровне. </a:t>
            </a:r>
          </a:p>
          <a:p>
            <a:pPr algn="just" eaLnBrk="1" hangingPunct="1">
              <a:lnSpc>
                <a:spcPct val="100000"/>
              </a:lnSpc>
              <a:spcBef>
                <a:spcPct val="0"/>
              </a:spcBef>
              <a:buFontTx/>
              <a:buNone/>
            </a:pPr>
            <a:r>
              <a:rPr lang="ru-RU" altLang="ru-RU" sz="2000">
                <a:latin typeface="Arial" panose="020B0604020202020204" pitchFamily="34" charset="0"/>
                <a:cs typeface="Arial" panose="020B0604020202020204" pitchFamily="34" charset="0"/>
              </a:rPr>
              <a:t>4.Развитие технологии ПЦР (амплификации генов) и секвенирования, а также наличие в структуре молекулы высоко консервативных участков, используемых в качестве сайтов посадки специфических праймеров, позволяет быстро получать большие базы данных по структуре рРНК у разных организмов. </a:t>
            </a:r>
          </a:p>
        </p:txBody>
      </p:sp>
    </p:spTree>
    <p:extLst>
      <p:ext uri="{BB962C8B-B14F-4D97-AF65-F5344CB8AC3E}">
        <p14:creationId xmlns:p14="http://schemas.microsoft.com/office/powerpoint/2010/main" val="284976290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396291"/>
                                        </p:tgtEl>
                                        <p:attrNameLst>
                                          <p:attrName>style.visibility</p:attrName>
                                        </p:attrNameLst>
                                      </p:cBhvr>
                                      <p:to>
                                        <p:strVal val="visible"/>
                                      </p:to>
                                    </p:set>
                                    <p:animEffect transition="in" filter="wipe(up)">
                                      <p:cBhvr>
                                        <p:cTn id="7" dur="3000"/>
                                        <p:tgtEl>
                                          <p:spTgt spid="39629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96292"/>
                                        </p:tgtEl>
                                        <p:attrNameLst>
                                          <p:attrName>style.visibility</p:attrName>
                                        </p:attrNameLst>
                                      </p:cBhvr>
                                      <p:to>
                                        <p:strVal val="visible"/>
                                      </p:to>
                                    </p:set>
                                    <p:animEffect transition="in" filter="wipe(up)">
                                      <p:cBhvr>
                                        <p:cTn id="10" dur="3000"/>
                                        <p:tgtEl>
                                          <p:spTgt spid="396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1" grpId="0"/>
      <p:bldP spid="39629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0763" y="0"/>
            <a:ext cx="10150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Прямоугольник 4"/>
          <p:cNvSpPr>
            <a:spLocks noChangeArrowheads="1"/>
          </p:cNvSpPr>
          <p:nvPr/>
        </p:nvSpPr>
        <p:spPr bwMode="auto">
          <a:xfrm>
            <a:off x="7285038" y="6211888"/>
            <a:ext cx="44846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t>Woese CR, Kandler O, Wheelis ML.</a:t>
            </a:r>
            <a:endParaRPr lang="ru-RU" altLang="ru-RU" sz="1800"/>
          </a:p>
          <a:p>
            <a:pPr eaLnBrk="1" hangingPunct="1">
              <a:lnSpc>
                <a:spcPct val="100000"/>
              </a:lnSpc>
              <a:spcBef>
                <a:spcPct val="0"/>
              </a:spcBef>
              <a:buFontTx/>
              <a:buNone/>
            </a:pPr>
            <a:r>
              <a:rPr lang="pl-PL" altLang="ru-RU" sz="1800"/>
              <a:t>Proc Natl Acad Sci U S A. 1990</a:t>
            </a:r>
            <a:r>
              <a:rPr lang="ru-RU" altLang="ru-RU" sz="1800"/>
              <a:t>. </a:t>
            </a:r>
            <a:r>
              <a:rPr lang="pl-PL" altLang="ru-RU" sz="1800"/>
              <a:t>87(12):4576-9.</a:t>
            </a:r>
            <a:endParaRPr lang="ru-RU" altLang="ru-RU" sz="1800"/>
          </a:p>
        </p:txBody>
      </p:sp>
      <p:sp>
        <p:nvSpPr>
          <p:cNvPr id="24580" name="Прямоугольник 5"/>
          <p:cNvSpPr>
            <a:spLocks noChangeArrowheads="1"/>
          </p:cNvSpPr>
          <p:nvPr/>
        </p:nvSpPr>
        <p:spPr bwMode="auto">
          <a:xfrm>
            <a:off x="4767263" y="1670050"/>
            <a:ext cx="31448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600">
                <a:solidFill>
                  <a:srgbClr val="FF0000"/>
                </a:solidFill>
              </a:rPr>
              <a:t>Архе́и (лат. Archaea от др.-греч. ἀρχαῖος «извечный, древний, первозданный, старый») </a:t>
            </a:r>
          </a:p>
        </p:txBody>
      </p:sp>
      <p:sp>
        <p:nvSpPr>
          <p:cNvPr id="24581" name="Прямоугольник 6"/>
          <p:cNvSpPr>
            <a:spLocks noChangeArrowheads="1"/>
          </p:cNvSpPr>
          <p:nvPr/>
        </p:nvSpPr>
        <p:spPr bwMode="auto">
          <a:xfrm>
            <a:off x="704850" y="769938"/>
            <a:ext cx="7307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t>Прокарио́ты (лат. </a:t>
            </a:r>
            <a:r>
              <a:rPr lang="en-US" altLang="ru-RU" sz="1800"/>
              <a:t>Procaryota, </a:t>
            </a:r>
            <a:r>
              <a:rPr lang="ru-RU" altLang="ru-RU" sz="1800"/>
              <a:t>от др.-греч. </a:t>
            </a:r>
            <a:r>
              <a:rPr lang="el-GR" altLang="ru-RU" sz="1800"/>
              <a:t>πρό «</a:t>
            </a:r>
            <a:r>
              <a:rPr lang="ru-RU" altLang="ru-RU" sz="1800"/>
              <a:t>перед» и </a:t>
            </a:r>
            <a:r>
              <a:rPr lang="el-GR" altLang="ru-RU" sz="1800"/>
              <a:t>κάρυον «</a:t>
            </a:r>
            <a:r>
              <a:rPr lang="ru-RU" altLang="ru-RU" sz="1800"/>
              <a:t>ядро»)</a:t>
            </a:r>
          </a:p>
        </p:txBody>
      </p:sp>
      <p:sp>
        <p:nvSpPr>
          <p:cNvPr id="24582" name="Прямоугольник 7"/>
          <p:cNvSpPr>
            <a:spLocks noChangeArrowheads="1"/>
          </p:cNvSpPr>
          <p:nvPr/>
        </p:nvSpPr>
        <p:spPr bwMode="auto">
          <a:xfrm>
            <a:off x="1311275" y="1670050"/>
            <a:ext cx="3048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600">
                <a:solidFill>
                  <a:srgbClr val="0000FF"/>
                </a:solidFill>
              </a:rPr>
              <a:t>Эубактерии (лат. </a:t>
            </a:r>
            <a:r>
              <a:rPr lang="en-US" altLang="ru-RU" sz="1600">
                <a:solidFill>
                  <a:srgbClr val="0000FF"/>
                </a:solidFill>
              </a:rPr>
              <a:t>Eubacteria </a:t>
            </a:r>
            <a:r>
              <a:rPr lang="ru-RU" altLang="ru-RU" sz="1600">
                <a:solidFill>
                  <a:srgbClr val="0000FF"/>
                </a:solidFill>
              </a:rPr>
              <a:t>от др.-греч. </a:t>
            </a:r>
            <a:r>
              <a:rPr lang="el-GR" altLang="ru-RU" sz="1600">
                <a:solidFill>
                  <a:srgbClr val="0000FF"/>
                </a:solidFill>
              </a:rPr>
              <a:t>εὖ- «</a:t>
            </a:r>
            <a:r>
              <a:rPr lang="ru-RU" altLang="ru-RU" sz="1600">
                <a:solidFill>
                  <a:srgbClr val="0000FF"/>
                </a:solidFill>
              </a:rPr>
              <a:t>хорошо» + </a:t>
            </a:r>
            <a:r>
              <a:rPr lang="el-GR" altLang="ru-RU" sz="1600">
                <a:solidFill>
                  <a:srgbClr val="0000FF"/>
                </a:solidFill>
              </a:rPr>
              <a:t>βακτήριον «</a:t>
            </a:r>
            <a:r>
              <a:rPr lang="ru-RU" altLang="ru-RU" sz="1600">
                <a:solidFill>
                  <a:srgbClr val="0000FF"/>
                </a:solidFill>
              </a:rPr>
              <a:t>палочка»)</a:t>
            </a:r>
          </a:p>
        </p:txBody>
      </p:sp>
      <p:sp>
        <p:nvSpPr>
          <p:cNvPr id="27655" name="Прямоугольник 8"/>
          <p:cNvSpPr>
            <a:spLocks noChangeArrowheads="1"/>
          </p:cNvSpPr>
          <p:nvPr/>
        </p:nvSpPr>
        <p:spPr bwMode="auto">
          <a:xfrm>
            <a:off x="7912100" y="1670050"/>
            <a:ext cx="26035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fontAlgn="auto" hangingPunct="1">
              <a:lnSpc>
                <a:spcPct val="100000"/>
              </a:lnSpc>
              <a:spcBef>
                <a:spcPct val="0"/>
              </a:spcBef>
              <a:spcAft>
                <a:spcPts val="0"/>
              </a:spcAft>
              <a:buFontTx/>
              <a:buNone/>
              <a:defRPr/>
            </a:pPr>
            <a:r>
              <a:rPr lang="ru-RU" altLang="ru-RU" sz="1600" dirty="0" err="1" smtClean="0">
                <a:solidFill>
                  <a:schemeClr val="accent4">
                    <a:lumMod val="50000"/>
                  </a:schemeClr>
                </a:solidFill>
              </a:rPr>
              <a:t>Эукарио́ты</a:t>
            </a:r>
            <a:r>
              <a:rPr lang="ru-RU" altLang="ru-RU" sz="1600" dirty="0" smtClean="0">
                <a:solidFill>
                  <a:schemeClr val="accent4">
                    <a:lumMod val="50000"/>
                  </a:schemeClr>
                </a:solidFill>
              </a:rPr>
              <a:t> (лат. </a:t>
            </a:r>
            <a:r>
              <a:rPr lang="en-US" altLang="ru-RU" sz="1600" dirty="0" err="1" smtClean="0">
                <a:solidFill>
                  <a:schemeClr val="accent4">
                    <a:lumMod val="50000"/>
                  </a:schemeClr>
                </a:solidFill>
              </a:rPr>
              <a:t>Eukaryota</a:t>
            </a:r>
            <a:r>
              <a:rPr lang="en-US" altLang="ru-RU" sz="1600" dirty="0" smtClean="0">
                <a:solidFill>
                  <a:schemeClr val="accent4">
                    <a:lumMod val="50000"/>
                  </a:schemeClr>
                </a:solidFill>
              </a:rPr>
              <a:t> </a:t>
            </a:r>
            <a:r>
              <a:rPr lang="ru-RU" altLang="ru-RU" sz="1600" dirty="0" smtClean="0">
                <a:solidFill>
                  <a:schemeClr val="accent4">
                    <a:lumMod val="50000"/>
                  </a:schemeClr>
                </a:solidFill>
              </a:rPr>
              <a:t>от др.-греч. </a:t>
            </a:r>
            <a:r>
              <a:rPr lang="el-GR" altLang="ru-RU" sz="1600" dirty="0" smtClean="0">
                <a:solidFill>
                  <a:schemeClr val="accent4">
                    <a:lumMod val="50000"/>
                  </a:schemeClr>
                </a:solidFill>
              </a:rPr>
              <a:t>εὖ- «</a:t>
            </a:r>
            <a:r>
              <a:rPr lang="ru-RU" altLang="ru-RU" sz="1600" dirty="0" smtClean="0">
                <a:solidFill>
                  <a:schemeClr val="accent4">
                    <a:lumMod val="50000"/>
                  </a:schemeClr>
                </a:solidFill>
              </a:rPr>
              <a:t>хорошо» + </a:t>
            </a:r>
            <a:r>
              <a:rPr lang="el-GR" altLang="ru-RU" sz="1600" dirty="0" smtClean="0">
                <a:solidFill>
                  <a:schemeClr val="accent4">
                    <a:lumMod val="50000"/>
                  </a:schemeClr>
                </a:solidFill>
              </a:rPr>
              <a:t>κάρυον «</a:t>
            </a:r>
            <a:r>
              <a:rPr lang="ru-RU" altLang="ru-RU" sz="1600" dirty="0" smtClean="0">
                <a:solidFill>
                  <a:schemeClr val="accent4">
                    <a:lumMod val="50000"/>
                  </a:schemeClr>
                </a:solidFill>
              </a:rPr>
              <a:t>ядро»)</a:t>
            </a:r>
          </a:p>
        </p:txBody>
      </p:sp>
      <p:sp>
        <p:nvSpPr>
          <p:cNvPr id="3" name="Правая фигурная скобка 2"/>
          <p:cNvSpPr/>
          <p:nvPr/>
        </p:nvSpPr>
        <p:spPr>
          <a:xfrm rot="16200000">
            <a:off x="4318793" y="-1743868"/>
            <a:ext cx="182563" cy="611505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ru-RU"/>
          </a:p>
        </p:txBody>
      </p:sp>
      <p:pic>
        <p:nvPicPr>
          <p:cNvPr id="24585" name="Рисунок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79375"/>
            <a:ext cx="152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10410825" y="2365375"/>
            <a:ext cx="1733550" cy="369888"/>
          </a:xfrm>
          <a:prstGeom prst="rect">
            <a:avLst/>
          </a:prstGeom>
        </p:spPr>
        <p:txBody>
          <a:bodyPr wrap="none">
            <a:spAutoFit/>
          </a:bodyPr>
          <a:lstStyle/>
          <a:p>
            <a:pPr eaLnBrk="1" fontAlgn="auto" hangingPunct="1">
              <a:spcBef>
                <a:spcPts val="0"/>
              </a:spcBef>
              <a:spcAft>
                <a:spcPts val="0"/>
              </a:spcAft>
              <a:defRPr/>
            </a:pPr>
            <a:r>
              <a:rPr lang="en-US" b="1" dirty="0">
                <a:solidFill>
                  <a:schemeClr val="tx1">
                    <a:lumMod val="65000"/>
                    <a:lumOff val="35000"/>
                  </a:schemeClr>
                </a:solidFill>
                <a:latin typeface="Arial-BoldMT"/>
              </a:rPr>
              <a:t>Carl R. Woese</a:t>
            </a:r>
            <a:endParaRPr lang="ru-RU" dirty="0">
              <a:solidFill>
                <a:schemeClr val="tx1">
                  <a:lumMod val="65000"/>
                  <a:lumOff val="35000"/>
                </a:schemeClr>
              </a:solidFill>
              <a:latin typeface="+mn-lt"/>
            </a:endParaRPr>
          </a:p>
        </p:txBody>
      </p:sp>
      <p:sp>
        <p:nvSpPr>
          <p:cNvPr id="5" name="Прямоугольник 4"/>
          <p:cNvSpPr/>
          <p:nvPr/>
        </p:nvSpPr>
        <p:spPr>
          <a:xfrm>
            <a:off x="4678363" y="4857750"/>
            <a:ext cx="1247775" cy="368300"/>
          </a:xfrm>
          <a:prstGeom prst="rect">
            <a:avLst/>
          </a:prstGeom>
        </p:spPr>
        <p:txBody>
          <a:bodyPr wrap="none">
            <a:spAutoFit/>
          </a:bodyPr>
          <a:lstStyle/>
          <a:p>
            <a:pPr eaLnBrk="1" fontAlgn="auto" hangingPunct="1">
              <a:spcBef>
                <a:spcPts val="0"/>
              </a:spcBef>
              <a:spcAft>
                <a:spcPts val="0"/>
              </a:spcAft>
              <a:defRPr/>
            </a:pPr>
            <a:r>
              <a:rPr lang="en-US" b="1" dirty="0">
                <a:solidFill>
                  <a:schemeClr val="tx1">
                    <a:lumMod val="65000"/>
                    <a:lumOff val="35000"/>
                  </a:schemeClr>
                </a:solidFill>
                <a:latin typeface="Arial-BoldMT"/>
              </a:rPr>
              <a:t>16S </a:t>
            </a:r>
            <a:r>
              <a:rPr lang="en-US" b="1" dirty="0" err="1">
                <a:solidFill>
                  <a:schemeClr val="tx1">
                    <a:lumMod val="65000"/>
                    <a:lumOff val="35000"/>
                  </a:schemeClr>
                </a:solidFill>
                <a:latin typeface="Arial-BoldMT"/>
              </a:rPr>
              <a:t>rRNA</a:t>
            </a:r>
            <a:endParaRPr lang="ru-RU" dirty="0">
              <a:solidFill>
                <a:schemeClr val="tx1">
                  <a:lumMod val="65000"/>
                  <a:lumOff val="35000"/>
                </a:schemeClr>
              </a:solidFill>
              <a:latin typeface="+mn-lt"/>
            </a:endParaRPr>
          </a:p>
        </p:txBody>
      </p:sp>
    </p:spTree>
    <p:extLst>
      <p:ext uri="{BB962C8B-B14F-4D97-AF65-F5344CB8AC3E}">
        <p14:creationId xmlns:p14="http://schemas.microsoft.com/office/powerpoint/2010/main" val="1594766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1525" y="128588"/>
            <a:ext cx="5514975" cy="661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Прямоугольник 7"/>
          <p:cNvSpPr>
            <a:spLocks noChangeArrowheads="1"/>
          </p:cNvSpPr>
          <p:nvPr/>
        </p:nvSpPr>
        <p:spPr bwMode="auto">
          <a:xfrm>
            <a:off x="7070725" y="6281738"/>
            <a:ext cx="4999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t>http://www.nature.com/articles/nmicrobiol201648</a:t>
            </a:r>
            <a:endParaRPr lang="ru-RU" altLang="ru-RU" sz="1800"/>
          </a:p>
        </p:txBody>
      </p:sp>
      <p:sp>
        <p:nvSpPr>
          <p:cNvPr id="26628" name="Прямоугольник 2"/>
          <p:cNvSpPr>
            <a:spLocks noChangeArrowheads="1"/>
          </p:cNvSpPr>
          <p:nvPr/>
        </p:nvSpPr>
        <p:spPr bwMode="auto">
          <a:xfrm>
            <a:off x="6743700" y="1582738"/>
            <a:ext cx="50514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1800"/>
              <a:t>Laura A. Hug, Brett J. Baker, Karthik Anantharaman, Christopher T. Brown, Alexander J. Probst, Cindy J. Castelle, Cristina N. Butterfield, Alex W. Hernsdorf, Yuki Amano, Kotaro Ise, Yohey Suzuki, Natasha Dudek, David A. Relman, Kari M. Finstad, Ronald Amundson, Brian C. Thomas &amp; Jillian F. Banfield</a:t>
            </a:r>
            <a:r>
              <a:rPr lang="en-US" altLang="ru-RU" sz="1800" i="1"/>
              <a:t>.</a:t>
            </a:r>
            <a:r>
              <a:rPr lang="en-US" altLang="ru-RU" sz="1800"/>
              <a:t> </a:t>
            </a:r>
            <a:endParaRPr lang="ru-RU" altLang="ru-RU" sz="1800"/>
          </a:p>
          <a:p>
            <a:pPr algn="just" eaLnBrk="1" hangingPunct="1">
              <a:lnSpc>
                <a:spcPct val="100000"/>
              </a:lnSpc>
              <a:spcBef>
                <a:spcPct val="0"/>
              </a:spcBef>
              <a:buFontTx/>
              <a:buNone/>
            </a:pPr>
            <a:endParaRPr lang="ru-RU" altLang="ru-RU" sz="1800"/>
          </a:p>
          <a:p>
            <a:pPr algn="just" eaLnBrk="1" hangingPunct="1">
              <a:lnSpc>
                <a:spcPct val="100000"/>
              </a:lnSpc>
              <a:spcBef>
                <a:spcPct val="0"/>
              </a:spcBef>
              <a:buFontTx/>
              <a:buNone/>
            </a:pPr>
            <a:r>
              <a:rPr lang="en-US" altLang="ru-RU" sz="1800"/>
              <a:t>A new view of the tree of life. </a:t>
            </a:r>
            <a:r>
              <a:rPr lang="en-US" altLang="ru-RU" sz="1800" i="1"/>
              <a:t>Nat Microbiol</a:t>
            </a:r>
            <a:r>
              <a:rPr lang="ru-RU" altLang="ru-RU" sz="1800" i="1"/>
              <a:t>.</a:t>
            </a:r>
            <a:r>
              <a:rPr lang="en-US" altLang="ru-RU" sz="1800"/>
              <a:t> 2016</a:t>
            </a:r>
            <a:r>
              <a:rPr lang="ru-RU" altLang="ru-RU" sz="1800"/>
              <a:t>.</a:t>
            </a:r>
            <a:r>
              <a:rPr lang="en-US" altLang="ru-RU" sz="1800"/>
              <a:t> </a:t>
            </a:r>
            <a:r>
              <a:rPr lang="ru-RU" altLang="ru-RU" sz="1800"/>
              <a:t>1:</a:t>
            </a:r>
            <a:r>
              <a:rPr lang="en-US" altLang="ru-RU" sz="1800"/>
              <a:t>16048</a:t>
            </a:r>
            <a:r>
              <a:rPr lang="ru-RU" altLang="ru-RU" sz="1800"/>
              <a:t>.</a:t>
            </a:r>
            <a:r>
              <a:rPr lang="en-US" altLang="ru-RU" sz="1800"/>
              <a:t> https://doi.org/10.1038/nmicrobiol.2016.48</a:t>
            </a:r>
            <a:endParaRPr lang="ru-RU" altLang="ru-RU" sz="1800"/>
          </a:p>
        </p:txBody>
      </p:sp>
    </p:spTree>
    <p:extLst>
      <p:ext uri="{BB962C8B-B14F-4D97-AF65-F5344CB8AC3E}">
        <p14:creationId xmlns:p14="http://schemas.microsoft.com/office/powerpoint/2010/main" val="851939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Прямоугольник 3"/>
          <p:cNvSpPr>
            <a:spLocks noChangeArrowheads="1"/>
          </p:cNvSpPr>
          <p:nvPr/>
        </p:nvSpPr>
        <p:spPr bwMode="auto">
          <a:xfrm>
            <a:off x="1171575" y="366713"/>
            <a:ext cx="100949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solidFill>
                  <a:srgbClr val="FF3300"/>
                </a:solidFill>
                <a:latin typeface="Wingdings-Regular"/>
              </a:rPr>
              <a:t></a:t>
            </a:r>
            <a:r>
              <a:rPr lang="ru-RU" altLang="ru-RU" sz="1800">
                <a:solidFill>
                  <a:srgbClr val="000000"/>
                </a:solidFill>
                <a:latin typeface="ArialMT"/>
              </a:rPr>
              <a:t>Молекулярная эволюция – это эволюция на уровне ДНК, РНК и белков.</a:t>
            </a:r>
          </a:p>
          <a:p>
            <a:pPr algn="just" eaLnBrk="1" hangingPunct="1">
              <a:lnSpc>
                <a:spcPct val="100000"/>
              </a:lnSpc>
              <a:spcBef>
                <a:spcPct val="0"/>
              </a:spcBef>
              <a:buFontTx/>
              <a:buNone/>
            </a:pPr>
            <a:r>
              <a:rPr lang="ru-RU" altLang="ru-RU" sz="1800">
                <a:solidFill>
                  <a:srgbClr val="FF3300"/>
                </a:solidFill>
                <a:latin typeface="Wingdings-Regular"/>
              </a:rPr>
              <a:t></a:t>
            </a:r>
            <a:r>
              <a:rPr lang="ru-RU" altLang="ru-RU" sz="1800">
                <a:solidFill>
                  <a:srgbClr val="000000"/>
                </a:solidFill>
                <a:latin typeface="ArialMT"/>
              </a:rPr>
              <a:t>Изучение того, как молекулы изменялись и «эволюционировали» в ходе видообразования и отбора.</a:t>
            </a:r>
          </a:p>
          <a:p>
            <a:pPr algn="just" eaLnBrk="1" hangingPunct="1">
              <a:lnSpc>
                <a:spcPct val="100000"/>
              </a:lnSpc>
              <a:spcBef>
                <a:spcPct val="0"/>
              </a:spcBef>
              <a:buFontTx/>
              <a:buNone/>
            </a:pPr>
            <a:r>
              <a:rPr lang="ru-RU" altLang="ru-RU" sz="1800">
                <a:solidFill>
                  <a:srgbClr val="FF3300"/>
                </a:solidFill>
                <a:latin typeface="Wingdings-Regular"/>
              </a:rPr>
              <a:t></a:t>
            </a:r>
            <a:r>
              <a:rPr lang="ru-RU" altLang="ru-RU" sz="1800">
                <a:solidFill>
                  <a:srgbClr val="000000"/>
                </a:solidFill>
                <a:latin typeface="ArialMT"/>
              </a:rPr>
              <a:t>Процесс внесения дискретных изменений в гены для улучшения функциональных характеристик белков и ферментов.</a:t>
            </a:r>
          </a:p>
          <a:p>
            <a:pPr algn="just" eaLnBrk="1" hangingPunct="1">
              <a:lnSpc>
                <a:spcPct val="100000"/>
              </a:lnSpc>
              <a:spcBef>
                <a:spcPct val="0"/>
              </a:spcBef>
              <a:buFontTx/>
              <a:buNone/>
            </a:pPr>
            <a:endParaRPr lang="ru-RU" altLang="ru-RU" sz="1800" b="1">
              <a:solidFill>
                <a:srgbClr val="000000"/>
              </a:solidFill>
              <a:latin typeface="Arial-BoldMT"/>
            </a:endParaRPr>
          </a:p>
          <a:p>
            <a:pPr algn="just" eaLnBrk="1" hangingPunct="1">
              <a:lnSpc>
                <a:spcPct val="100000"/>
              </a:lnSpc>
              <a:spcBef>
                <a:spcPct val="0"/>
              </a:spcBef>
              <a:buFontTx/>
              <a:buNone/>
            </a:pPr>
            <a:r>
              <a:rPr lang="ru-RU" altLang="ru-RU" sz="1800" b="1">
                <a:solidFill>
                  <a:srgbClr val="000000"/>
                </a:solidFill>
                <a:latin typeface="Arial-BoldMT"/>
              </a:rPr>
              <a:t>Молекулярная эволюция </a:t>
            </a:r>
            <a:r>
              <a:rPr lang="ru-RU" altLang="ru-RU" sz="1800">
                <a:solidFill>
                  <a:srgbClr val="000000"/>
                </a:solidFill>
                <a:latin typeface="ArialMT"/>
              </a:rPr>
              <a:t>представляет собой наиболее сложный тип</a:t>
            </a:r>
          </a:p>
          <a:p>
            <a:pPr algn="just" eaLnBrk="1" hangingPunct="1">
              <a:lnSpc>
                <a:spcPct val="100000"/>
              </a:lnSpc>
              <a:spcBef>
                <a:spcPct val="0"/>
              </a:spcBef>
              <a:buFontTx/>
              <a:buNone/>
            </a:pPr>
            <a:r>
              <a:rPr lang="ru-RU" altLang="ru-RU" sz="1800">
                <a:solidFill>
                  <a:srgbClr val="000000"/>
                </a:solidFill>
                <a:latin typeface="ArialMT"/>
              </a:rPr>
              <a:t>эволюции, особенно если вы думаете о происхождении человека.</a:t>
            </a:r>
            <a:endParaRPr lang="ru-RU" altLang="ru-RU" sz="1800"/>
          </a:p>
        </p:txBody>
      </p:sp>
      <p:sp>
        <p:nvSpPr>
          <p:cNvPr id="27651" name="Прямоугольник 4"/>
          <p:cNvSpPr>
            <a:spLocks noChangeArrowheads="1"/>
          </p:cNvSpPr>
          <p:nvPr/>
        </p:nvSpPr>
        <p:spPr bwMode="auto">
          <a:xfrm>
            <a:off x="1277447" y="2913899"/>
            <a:ext cx="96186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dirty="0">
                <a:latin typeface="ArialMT"/>
              </a:rPr>
              <a:t>Молекулярная эволюция в качестве отдельной области знаний возникла в 60-е годы, когда ученые, занимавшиеся молекулярной биологией, эволюционной биологией и генетикой популяций, пытались осмыслить недавние открытия, связанные с изучением структуры и функций нуклеиновых кислот и белков.</a:t>
            </a:r>
            <a:endParaRPr lang="ru-RU" altLang="ru-RU" sz="1800" dirty="0"/>
          </a:p>
        </p:txBody>
      </p:sp>
      <p:sp>
        <p:nvSpPr>
          <p:cNvPr id="27652" name="Прямоугольник 5"/>
          <p:cNvSpPr>
            <a:spLocks noChangeArrowheads="1"/>
          </p:cNvSpPr>
          <p:nvPr/>
        </p:nvSpPr>
        <p:spPr bwMode="auto">
          <a:xfrm>
            <a:off x="1393825" y="4986338"/>
            <a:ext cx="36290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latin typeface="ArialMT"/>
              </a:rPr>
              <a:t>1995 </a:t>
            </a:r>
            <a:r>
              <a:rPr lang="en-US" altLang="ru-RU" sz="1800" i="1">
                <a:latin typeface="Arial-ItalicMT"/>
              </a:rPr>
              <a:t>– H. influenzae </a:t>
            </a:r>
            <a:r>
              <a:rPr lang="ru-RU" altLang="ru-RU" sz="1800" i="1">
                <a:latin typeface="Arial-ItalicMT"/>
              </a:rPr>
              <a:t> </a:t>
            </a:r>
            <a:r>
              <a:rPr lang="en-US" altLang="ru-RU" sz="1800">
                <a:latin typeface="ArialMT"/>
              </a:rPr>
              <a:t>Procaryota</a:t>
            </a:r>
          </a:p>
          <a:p>
            <a:pPr eaLnBrk="1" hangingPunct="1">
              <a:lnSpc>
                <a:spcPct val="100000"/>
              </a:lnSpc>
              <a:spcBef>
                <a:spcPct val="0"/>
              </a:spcBef>
              <a:buFontTx/>
              <a:buNone/>
            </a:pPr>
            <a:r>
              <a:rPr lang="en-US" altLang="ru-RU" sz="1800">
                <a:latin typeface="ArialMT"/>
              </a:rPr>
              <a:t>1996 - </a:t>
            </a:r>
            <a:r>
              <a:rPr lang="en-US" altLang="ru-RU" sz="1800" i="1">
                <a:latin typeface="Arial-ItalicMT"/>
              </a:rPr>
              <a:t>S. cerevisiae </a:t>
            </a:r>
            <a:r>
              <a:rPr lang="ru-RU" altLang="ru-RU" sz="1800" i="1">
                <a:latin typeface="Arial-ItalicMT"/>
              </a:rPr>
              <a:t>  </a:t>
            </a:r>
            <a:r>
              <a:rPr lang="en-US" altLang="ru-RU" sz="1800">
                <a:latin typeface="ArialMT"/>
              </a:rPr>
              <a:t>Eukaryota</a:t>
            </a:r>
          </a:p>
          <a:p>
            <a:pPr eaLnBrk="1" hangingPunct="1">
              <a:lnSpc>
                <a:spcPct val="100000"/>
              </a:lnSpc>
              <a:spcBef>
                <a:spcPct val="0"/>
              </a:spcBef>
              <a:buFontTx/>
              <a:buNone/>
            </a:pPr>
            <a:r>
              <a:rPr lang="en-US" altLang="ru-RU" sz="1800">
                <a:latin typeface="ArialMT"/>
              </a:rPr>
              <a:t>1996 </a:t>
            </a:r>
            <a:r>
              <a:rPr lang="en-US" altLang="ru-RU" sz="1800" i="1">
                <a:latin typeface="Arial-ItalicMT"/>
              </a:rPr>
              <a:t>- M. jannaschii </a:t>
            </a:r>
            <a:r>
              <a:rPr lang="ru-RU" altLang="ru-RU" sz="1800" i="1">
                <a:latin typeface="Arial-ItalicMT"/>
              </a:rPr>
              <a:t>  </a:t>
            </a:r>
            <a:r>
              <a:rPr lang="en-US" altLang="ru-RU" sz="1800">
                <a:latin typeface="ArialMT"/>
              </a:rPr>
              <a:t>Archaea</a:t>
            </a:r>
          </a:p>
          <a:p>
            <a:pPr eaLnBrk="1" hangingPunct="1">
              <a:lnSpc>
                <a:spcPct val="100000"/>
              </a:lnSpc>
              <a:spcBef>
                <a:spcPct val="0"/>
              </a:spcBef>
              <a:buFontTx/>
              <a:buNone/>
            </a:pPr>
            <a:r>
              <a:rPr lang="en-US" altLang="ru-RU" sz="1800">
                <a:latin typeface="ArialMT"/>
              </a:rPr>
              <a:t>2001 </a:t>
            </a:r>
            <a:r>
              <a:rPr lang="en-US" altLang="ru-RU" sz="1800" i="1">
                <a:latin typeface="Arial-ItalicMT"/>
              </a:rPr>
              <a:t>- H. sapiens </a:t>
            </a:r>
            <a:r>
              <a:rPr lang="ru-RU" altLang="ru-RU" sz="1800" i="1">
                <a:latin typeface="Arial-ItalicMT"/>
              </a:rPr>
              <a:t>      </a:t>
            </a:r>
            <a:r>
              <a:rPr lang="en-US" altLang="ru-RU" sz="1800">
                <a:latin typeface="ArialMT"/>
              </a:rPr>
              <a:t>Eukaryota</a:t>
            </a:r>
            <a:endParaRPr lang="ru-RU" altLang="ru-RU" sz="1800"/>
          </a:p>
        </p:txBody>
      </p:sp>
      <p:sp>
        <p:nvSpPr>
          <p:cNvPr id="27653" name="Прямоугольник 6"/>
          <p:cNvSpPr>
            <a:spLocks noChangeArrowheads="1"/>
          </p:cNvSpPr>
          <p:nvPr/>
        </p:nvSpPr>
        <p:spPr bwMode="auto">
          <a:xfrm>
            <a:off x="1171575" y="4513263"/>
            <a:ext cx="3851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ArialMT"/>
              </a:rPr>
              <a:t>Первые секвенированные геномы</a:t>
            </a:r>
            <a:endParaRPr lang="ru-RU" altLang="ru-RU" sz="1800"/>
          </a:p>
        </p:txBody>
      </p:sp>
      <p:sp>
        <p:nvSpPr>
          <p:cNvPr id="27654" name="Прямоугольник 7"/>
          <p:cNvSpPr>
            <a:spLocks noChangeArrowheads="1"/>
          </p:cNvSpPr>
          <p:nvPr/>
        </p:nvSpPr>
        <p:spPr bwMode="auto">
          <a:xfrm>
            <a:off x="6604000" y="4881563"/>
            <a:ext cx="4559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b="1">
                <a:latin typeface="Times New Roman" panose="02020603050405020304" pitchFamily="18" charset="0"/>
                <a:cs typeface="Times New Roman" panose="02020603050405020304" pitchFamily="18" charset="0"/>
              </a:rPr>
              <a:t>Пребиотическая эволюция</a:t>
            </a:r>
            <a:endParaRPr lang="ru-RU" altLang="ru-RU">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48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Прямоугольник 3"/>
          <p:cNvSpPr>
            <a:spLocks noChangeArrowheads="1"/>
          </p:cNvSpPr>
          <p:nvPr/>
        </p:nvSpPr>
        <p:spPr bwMode="auto">
          <a:xfrm>
            <a:off x="528638" y="188913"/>
            <a:ext cx="11188700"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200000"/>
              </a:lnSpc>
              <a:spcBef>
                <a:spcPct val="0"/>
              </a:spcBef>
              <a:buFontTx/>
              <a:buNone/>
            </a:pPr>
            <a:r>
              <a:rPr lang="ru-RU" altLang="ru-RU" b="1">
                <a:latin typeface="Arial" panose="020B0604020202020204" pitchFamily="34" charset="0"/>
                <a:ea typeface="Times New Roman" panose="02020603050405020304" pitchFamily="18" charset="0"/>
                <a:cs typeface="Arial" panose="020B0604020202020204" pitchFamily="34" charset="0"/>
              </a:rPr>
              <a:t>Молекулярная эволюция затрагивает две области изучения</a:t>
            </a:r>
            <a:r>
              <a:rPr lang="ru-RU" altLang="ru-RU">
                <a:latin typeface="Times New Roman" panose="02020603050405020304" pitchFamily="18" charset="0"/>
                <a:ea typeface="Times New Roman" panose="02020603050405020304" pitchFamily="18" charset="0"/>
                <a:cs typeface="Arial" panose="020B0604020202020204" pitchFamily="34" charset="0"/>
              </a:rPr>
              <a:t>: </a:t>
            </a:r>
          </a:p>
          <a:p>
            <a:pPr algn="just" eaLnBrk="1" hangingPunct="1">
              <a:lnSpc>
                <a:spcPct val="200000"/>
              </a:lnSpc>
              <a:spcBef>
                <a:spcPct val="0"/>
              </a:spcBef>
              <a:buFont typeface="Calibri Light" panose="020F0302020204030204" pitchFamily="34" charset="0"/>
              <a:buAutoNum type="arabicParenBoth"/>
            </a:pPr>
            <a:r>
              <a:rPr lang="ru-RU" altLang="ru-RU" b="1">
                <a:latin typeface="Times New Roman" panose="02020603050405020304" pitchFamily="18" charset="0"/>
                <a:ea typeface="Times New Roman" panose="02020603050405020304" pitchFamily="18" charset="0"/>
                <a:cs typeface="Arial" panose="020B0604020202020204" pitchFamily="34" charset="0"/>
              </a:rPr>
              <a:t> Эволюция макромолекул.</a:t>
            </a:r>
          </a:p>
          <a:p>
            <a:pPr algn="just" eaLnBrk="1" hangingPunct="1">
              <a:lnSpc>
                <a:spcPct val="100000"/>
              </a:lnSpc>
              <a:spcBef>
                <a:spcPct val="0"/>
              </a:spcBef>
              <a:buFontTx/>
              <a:buNone/>
            </a:pPr>
            <a:r>
              <a:rPr lang="ru-RU" altLang="ru-RU">
                <a:ea typeface="Times New Roman" panose="02020603050405020304" pitchFamily="18" charset="0"/>
                <a:cs typeface="Arial" panose="020B0604020202020204" pitchFamily="34" charset="0"/>
              </a:rPr>
              <a:t>Изменения генетического материала (например, последовательностей ДНК) и кодируемых им продуктов (белков) в ходе эволюции и механизмы этих изменений.</a:t>
            </a:r>
            <a:endParaRPr lang="ru-RU" altLang="ru-RU">
              <a:latin typeface="Times New Roman" panose="02020603050405020304" pitchFamily="18" charset="0"/>
              <a:ea typeface="Times New Roman" panose="02020603050405020304" pitchFamily="18" charset="0"/>
              <a:cs typeface="Arial" panose="020B0604020202020204" pitchFamily="34" charset="0"/>
            </a:endParaRPr>
          </a:p>
          <a:p>
            <a:pPr eaLnBrk="1" hangingPunct="1">
              <a:lnSpc>
                <a:spcPct val="100000"/>
              </a:lnSpc>
              <a:spcBef>
                <a:spcPct val="0"/>
              </a:spcBef>
              <a:buFontTx/>
              <a:buNone/>
            </a:pPr>
            <a:endParaRPr lang="ru-RU" altLang="ru-RU" b="1">
              <a:latin typeface="Times New Roman" panose="02020603050405020304" pitchFamily="18" charset="0"/>
              <a:ea typeface="Times New Roman" panose="02020603050405020304" pitchFamily="18" charset="0"/>
              <a:cs typeface="Arial" panose="020B0604020202020204" pitchFamily="34" charset="0"/>
            </a:endParaRPr>
          </a:p>
          <a:p>
            <a:pPr eaLnBrk="1" hangingPunct="1">
              <a:lnSpc>
                <a:spcPct val="100000"/>
              </a:lnSpc>
              <a:spcBef>
                <a:spcPct val="0"/>
              </a:spcBef>
              <a:buFontTx/>
              <a:buNone/>
            </a:pPr>
            <a:r>
              <a:rPr lang="ru-RU" altLang="ru-RU" b="1">
                <a:latin typeface="Times New Roman" panose="02020603050405020304" pitchFamily="18" charset="0"/>
                <a:ea typeface="Times New Roman" panose="02020603050405020304" pitchFamily="18" charset="0"/>
                <a:cs typeface="Arial" panose="020B0604020202020204" pitchFamily="34" charset="0"/>
              </a:rPr>
              <a:t>(2) Реконструкция эволюционной истории генов и организмов.</a:t>
            </a:r>
          </a:p>
          <a:p>
            <a:pPr eaLnBrk="1" hangingPunct="1">
              <a:lnSpc>
                <a:spcPct val="100000"/>
              </a:lnSpc>
              <a:spcBef>
                <a:spcPct val="0"/>
              </a:spcBef>
              <a:buFontTx/>
              <a:buNone/>
            </a:pPr>
            <a:endParaRPr lang="ru-RU" altLang="ru-RU" b="1">
              <a:latin typeface="Times New Roman" panose="02020603050405020304" pitchFamily="18" charset="0"/>
              <a:ea typeface="Times New Roman" panose="02020603050405020304" pitchFamily="18" charset="0"/>
              <a:cs typeface="Arial" panose="020B0604020202020204" pitchFamily="34" charset="0"/>
            </a:endParaRPr>
          </a:p>
          <a:p>
            <a:pPr algn="just" eaLnBrk="1" hangingPunct="1">
              <a:lnSpc>
                <a:spcPct val="100000"/>
              </a:lnSpc>
              <a:spcBef>
                <a:spcPct val="0"/>
              </a:spcBef>
              <a:buFontTx/>
              <a:buNone/>
            </a:pPr>
            <a:r>
              <a:rPr lang="ru-RU" altLang="ru-RU">
                <a:ea typeface="Times New Roman" panose="02020603050405020304" pitchFamily="18" charset="0"/>
                <a:cs typeface="Arial" panose="020B0604020202020204" pitchFamily="34" charset="0"/>
              </a:rPr>
              <a:t>«Молекулярная филогения» или «молекулярная филогенетика» основана на использовании молекулярных данных и имеет дело с эволюционной историей организмов и макромолекул.</a:t>
            </a:r>
          </a:p>
        </p:txBody>
      </p:sp>
    </p:spTree>
    <p:extLst>
      <p:ext uri="{BB962C8B-B14F-4D97-AF65-F5344CB8AC3E}">
        <p14:creationId xmlns:p14="http://schemas.microsoft.com/office/powerpoint/2010/main" val="392044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7" descr="«Прыжки» транспозонов придают причудливую окраску кукурузным початкам. Фото PIXFOLIO/ALAMY из статьи: Christian Biémont and Cristina Vieira. Genetics: Junk DNA as an evolutionary force // Nature. V. 443. P. 521–524 (5 October 2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9" y="2168526"/>
            <a:ext cx="5456237" cy="363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8"/>
          <p:cNvSpPr>
            <a:spLocks noChangeArrowheads="1"/>
          </p:cNvSpPr>
          <p:nvPr/>
        </p:nvSpPr>
        <p:spPr bwMode="auto">
          <a:xfrm>
            <a:off x="2324101" y="5273675"/>
            <a:ext cx="525621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400" b="1">
                <a:solidFill>
                  <a:schemeClr val="bg1"/>
                </a:solidFill>
                <a:latin typeface="Arial" panose="020B0604020202020204" pitchFamily="34" charset="0"/>
              </a:rPr>
              <a:t>Christian Biémont and Cristina Vieira. Genetics: Junk DNA as an evolutionary force // 2006 </a:t>
            </a:r>
            <a:r>
              <a:rPr lang="ru-RU" altLang="ru-RU" sz="1400" b="1" i="1">
                <a:solidFill>
                  <a:schemeClr val="bg1"/>
                </a:solidFill>
                <a:latin typeface="Arial" panose="020B0604020202020204" pitchFamily="34" charset="0"/>
              </a:rPr>
              <a:t>Nature</a:t>
            </a:r>
            <a:r>
              <a:rPr lang="ru-RU" altLang="ru-RU" sz="1400" b="1">
                <a:solidFill>
                  <a:schemeClr val="bg1"/>
                </a:solidFill>
                <a:latin typeface="Arial" panose="020B0604020202020204" pitchFamily="34" charset="0"/>
              </a:rPr>
              <a:t>. V. 443. P. 521–524 </a:t>
            </a:r>
          </a:p>
        </p:txBody>
      </p:sp>
      <p:sp>
        <p:nvSpPr>
          <p:cNvPr id="55300" name="Rectangle 9"/>
          <p:cNvSpPr>
            <a:spLocks noChangeArrowheads="1"/>
          </p:cNvSpPr>
          <p:nvPr/>
        </p:nvSpPr>
        <p:spPr bwMode="auto">
          <a:xfrm>
            <a:off x="1524000" y="476251"/>
            <a:ext cx="90551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ru-RU" altLang="ru-RU" sz="2000">
                <a:latin typeface="Arial" panose="020B0604020202020204" pitchFamily="34" charset="0"/>
              </a:rPr>
              <a:t>Подвижные элементы генома – транспозоны – придают початкам </a:t>
            </a:r>
          </a:p>
          <a:p>
            <a:pPr algn="ctr">
              <a:spcBef>
                <a:spcPct val="0"/>
              </a:spcBef>
              <a:buFontTx/>
              <a:buNone/>
            </a:pPr>
            <a:r>
              <a:rPr lang="ru-RU" altLang="ru-RU" sz="2000">
                <a:latin typeface="Arial" panose="020B0604020202020204" pitchFamily="34" charset="0"/>
              </a:rPr>
              <a:t>кукурузы мозаичную окраску. </a:t>
            </a:r>
          </a:p>
        </p:txBody>
      </p:sp>
      <p:pic>
        <p:nvPicPr>
          <p:cNvPr id="55301" name="Picture 10" descr="corn_transposons_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664" y="2168525"/>
            <a:ext cx="2287587"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Rectangle 7"/>
          <p:cNvSpPr>
            <a:spLocks noChangeArrowheads="1"/>
          </p:cNvSpPr>
          <p:nvPr/>
        </p:nvSpPr>
        <p:spPr bwMode="auto">
          <a:xfrm>
            <a:off x="7840664" y="5467350"/>
            <a:ext cx="24034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600" b="1">
                <a:solidFill>
                  <a:schemeClr val="bg1"/>
                </a:solidFill>
                <a:latin typeface="Arial" panose="020B0604020202020204" pitchFamily="34" charset="0"/>
              </a:rPr>
              <a:t>© W.P.Armstrong 2000 </a:t>
            </a:r>
          </a:p>
        </p:txBody>
      </p:sp>
    </p:spTree>
    <p:extLst>
      <p:ext uri="{BB962C8B-B14F-4D97-AF65-F5344CB8AC3E}">
        <p14:creationId xmlns:p14="http://schemas.microsoft.com/office/powerpoint/2010/main" val="28491347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ChangeAspect="1" noChangeArrowheads="1"/>
          </p:cNvSpPr>
          <p:nvPr/>
        </p:nvSpPr>
        <p:spPr bwMode="auto">
          <a:xfrm>
            <a:off x="6450013" y="152400"/>
            <a:ext cx="3670300" cy="355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ru-RU" altLang="ru-RU" sz="1800"/>
          </a:p>
        </p:txBody>
      </p:sp>
      <p:sp>
        <p:nvSpPr>
          <p:cNvPr id="31748" name="Text Box 3"/>
          <p:cNvSpPr txBox="1">
            <a:spLocks noChangeArrowheads="1"/>
          </p:cNvSpPr>
          <p:nvPr/>
        </p:nvSpPr>
        <p:spPr bwMode="auto">
          <a:xfrm>
            <a:off x="1363663" y="6510337"/>
            <a:ext cx="10172700"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0000"/>
              </a:lnSpc>
              <a:spcBef>
                <a:spcPts val="10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Calibri" panose="020F0502020204030204" pitchFamily="34" charset="0"/>
              </a:defRPr>
            </a:lvl9pPr>
          </a:lstStyle>
          <a:p>
            <a:pPr>
              <a:lnSpc>
                <a:spcPct val="100000"/>
              </a:lnSpc>
              <a:spcBef>
                <a:spcPct val="0"/>
              </a:spcBef>
              <a:buNone/>
            </a:pPr>
            <a:r>
              <a:rPr lang="en-US" altLang="ru-RU" sz="1400" b="1" dirty="0" err="1">
                <a:solidFill>
                  <a:srgbClr val="0054A6"/>
                </a:solidFill>
                <a:latin typeface="Arial" panose="020B0604020202020204" pitchFamily="34" charset="0"/>
                <a:ea typeface="MS PGothic" panose="020B0600070205080204" pitchFamily="34" charset="-128"/>
              </a:rPr>
              <a:t>Hox</a:t>
            </a:r>
            <a:r>
              <a:rPr lang="en-US" altLang="ru-RU" sz="1400" b="1" dirty="0">
                <a:solidFill>
                  <a:srgbClr val="0054A6"/>
                </a:solidFill>
                <a:latin typeface="Arial" panose="020B0604020202020204" pitchFamily="34" charset="0"/>
                <a:ea typeface="MS PGothic" panose="020B0600070205080204" pitchFamily="34" charset="-128"/>
              </a:rPr>
              <a:t> and </a:t>
            </a:r>
            <a:r>
              <a:rPr lang="en-US" altLang="ru-RU" sz="1400" b="1" dirty="0" err="1">
                <a:solidFill>
                  <a:srgbClr val="0054A6"/>
                </a:solidFill>
                <a:latin typeface="Arial" panose="020B0604020202020204" pitchFamily="34" charset="0"/>
                <a:ea typeface="MS PGothic" panose="020B0600070205080204" pitchFamily="34" charset="-128"/>
              </a:rPr>
              <a:t>ParaHox</a:t>
            </a:r>
            <a:r>
              <a:rPr lang="en-US" altLang="ru-RU" sz="1400" b="1" dirty="0">
                <a:solidFill>
                  <a:srgbClr val="0054A6"/>
                </a:solidFill>
                <a:latin typeface="Arial" panose="020B0604020202020204" pitchFamily="34" charset="0"/>
                <a:ea typeface="MS PGothic" panose="020B0600070205080204" pitchFamily="34" charset="-128"/>
              </a:rPr>
              <a:t> genes: A review on </a:t>
            </a:r>
            <a:r>
              <a:rPr lang="en-US" altLang="ru-RU" sz="1400" b="1" dirty="0" err="1" smtClean="0">
                <a:solidFill>
                  <a:srgbClr val="0054A6"/>
                </a:solidFill>
                <a:latin typeface="Arial" panose="020B0604020202020204" pitchFamily="34" charset="0"/>
                <a:ea typeface="MS PGothic" panose="020B0600070205080204" pitchFamily="34" charset="-128"/>
              </a:rPr>
              <a:t>molluscs</a:t>
            </a:r>
            <a:r>
              <a:rPr lang="ru-RU" altLang="ru-RU" sz="1400" b="1" dirty="0" smtClean="0">
                <a:solidFill>
                  <a:srgbClr val="0054A6"/>
                </a:solidFill>
                <a:latin typeface="Arial" panose="020B0604020202020204" pitchFamily="34" charset="0"/>
                <a:ea typeface="MS PGothic" panose="020B0600070205080204" pitchFamily="34" charset="-128"/>
              </a:rPr>
              <a:t>.</a:t>
            </a:r>
            <a:r>
              <a:rPr lang="en-US" altLang="ru-RU" sz="1400" b="1" dirty="0" smtClean="0">
                <a:solidFill>
                  <a:srgbClr val="0054A6"/>
                </a:solidFill>
                <a:latin typeface="Arial" panose="020B0604020202020204" pitchFamily="34" charset="0"/>
                <a:ea typeface="MS PGothic" panose="020B0600070205080204" pitchFamily="34" charset="-128"/>
              </a:rPr>
              <a:t> 2014</a:t>
            </a:r>
            <a:r>
              <a:rPr lang="ru-RU" altLang="ru-RU" sz="1400" b="1" dirty="0" smtClean="0">
                <a:solidFill>
                  <a:srgbClr val="0054A6"/>
                </a:solidFill>
                <a:latin typeface="Arial" panose="020B0604020202020204" pitchFamily="34" charset="0"/>
                <a:ea typeface="MS PGothic" panose="020B0600070205080204" pitchFamily="34" charset="-128"/>
              </a:rPr>
              <a:t>.</a:t>
            </a:r>
            <a:r>
              <a:rPr lang="en-US" altLang="ru-RU" sz="1400" b="1" dirty="0" smtClean="0">
                <a:solidFill>
                  <a:srgbClr val="0054A6"/>
                </a:solidFill>
                <a:latin typeface="Arial" panose="020B0604020202020204" pitchFamily="34" charset="0"/>
                <a:ea typeface="MS PGothic" panose="020B0600070205080204" pitchFamily="34" charset="-128"/>
              </a:rPr>
              <a:t> Volume</a:t>
            </a:r>
            <a:r>
              <a:rPr lang="en-US" altLang="ru-RU" sz="1400" b="1" dirty="0">
                <a:solidFill>
                  <a:srgbClr val="0054A6"/>
                </a:solidFill>
                <a:latin typeface="Arial" panose="020B0604020202020204" pitchFamily="34" charset="0"/>
                <a:ea typeface="MS PGothic" panose="020B0600070205080204" pitchFamily="34" charset="-128"/>
              </a:rPr>
              <a:t>: 52, Issue: </a:t>
            </a:r>
            <a:r>
              <a:rPr lang="en-US" altLang="ru-RU" sz="1400" b="1" dirty="0" smtClean="0">
                <a:solidFill>
                  <a:srgbClr val="0054A6"/>
                </a:solidFill>
                <a:latin typeface="Arial" panose="020B0604020202020204" pitchFamily="34" charset="0"/>
                <a:ea typeface="MS PGothic" panose="020B0600070205080204" pitchFamily="34" charset="-128"/>
              </a:rPr>
              <a:t>12</a:t>
            </a:r>
            <a:r>
              <a:rPr lang="ru-RU" altLang="ru-RU" sz="1400" b="1" dirty="0" smtClean="0">
                <a:solidFill>
                  <a:srgbClr val="0054A6"/>
                </a:solidFill>
                <a:latin typeface="Arial" panose="020B0604020202020204" pitchFamily="34" charset="0"/>
                <a:ea typeface="MS PGothic" panose="020B0600070205080204" pitchFamily="34" charset="-128"/>
              </a:rPr>
              <a:t>.</a:t>
            </a:r>
            <a:r>
              <a:rPr lang="en-US" altLang="ru-RU" sz="1400" b="1" dirty="0" smtClean="0">
                <a:solidFill>
                  <a:srgbClr val="0054A6"/>
                </a:solidFill>
                <a:latin typeface="Arial" panose="020B0604020202020204" pitchFamily="34" charset="0"/>
                <a:ea typeface="MS PGothic" panose="020B0600070205080204" pitchFamily="34" charset="-128"/>
              </a:rPr>
              <a:t> </a:t>
            </a:r>
            <a:r>
              <a:rPr lang="en-US" altLang="ru-RU" sz="1400" b="1" dirty="0">
                <a:solidFill>
                  <a:srgbClr val="0054A6"/>
                </a:solidFill>
                <a:latin typeface="Arial" panose="020B0604020202020204" pitchFamily="34" charset="0"/>
                <a:ea typeface="MS PGothic" panose="020B0600070205080204" pitchFamily="34" charset="-128"/>
              </a:rPr>
              <a:t>Pages: </a:t>
            </a:r>
            <a:r>
              <a:rPr lang="en-US" altLang="ru-RU" sz="1400" b="1" dirty="0" smtClean="0">
                <a:solidFill>
                  <a:srgbClr val="0054A6"/>
                </a:solidFill>
                <a:latin typeface="Arial" panose="020B0604020202020204" pitchFamily="34" charset="0"/>
                <a:ea typeface="MS PGothic" panose="020B0600070205080204" pitchFamily="34" charset="-128"/>
              </a:rPr>
              <a:t>935-945</a:t>
            </a:r>
            <a:r>
              <a:rPr lang="ru-RU" altLang="ru-RU" sz="1400" b="1" dirty="0" smtClean="0">
                <a:solidFill>
                  <a:srgbClr val="0054A6"/>
                </a:solidFill>
                <a:latin typeface="Arial" panose="020B0604020202020204" pitchFamily="34" charset="0"/>
                <a:ea typeface="MS PGothic" panose="020B0600070205080204" pitchFamily="34" charset="-128"/>
              </a:rPr>
              <a:t>.</a:t>
            </a:r>
            <a:r>
              <a:rPr lang="en-US" altLang="ru-RU" sz="1400" b="1" dirty="0" smtClean="0">
                <a:solidFill>
                  <a:srgbClr val="0054A6"/>
                </a:solidFill>
                <a:latin typeface="Arial" panose="020B0604020202020204" pitchFamily="34" charset="0"/>
                <a:ea typeface="MS PGothic" panose="020B0600070205080204" pitchFamily="34" charset="-128"/>
              </a:rPr>
              <a:t> </a:t>
            </a:r>
            <a:r>
              <a:rPr lang="en-US" altLang="ru-RU" sz="1400" b="1" dirty="0">
                <a:solidFill>
                  <a:srgbClr val="0054A6"/>
                </a:solidFill>
                <a:latin typeface="Arial" panose="020B0604020202020204" pitchFamily="34" charset="0"/>
                <a:ea typeface="MS PGothic" panose="020B0600070205080204" pitchFamily="34" charset="-128"/>
              </a:rPr>
              <a:t>DOI: </a:t>
            </a:r>
            <a:r>
              <a:rPr lang="en-US" altLang="ru-RU" sz="1400" b="1" dirty="0" smtClean="0">
                <a:solidFill>
                  <a:srgbClr val="0054A6"/>
                </a:solidFill>
                <a:latin typeface="Arial" panose="020B0604020202020204" pitchFamily="34" charset="0"/>
                <a:ea typeface="MS PGothic" panose="020B0600070205080204" pitchFamily="34" charset="-128"/>
              </a:rPr>
              <a:t>10.1002/dvg.22839 </a:t>
            </a:r>
            <a:endParaRPr lang="en-US" altLang="ru-RU" sz="1400" b="1" dirty="0">
              <a:solidFill>
                <a:srgbClr val="0054A6"/>
              </a:solidFill>
              <a:latin typeface="Arial" panose="020B0604020202020204" pitchFamily="34" charset="0"/>
              <a:ea typeface="MS PGothic" panose="020B0600070205080204" pitchFamily="34" charset="-128"/>
            </a:endParaRPr>
          </a:p>
        </p:txBody>
      </p:sp>
      <p:pic>
        <p:nvPicPr>
          <p:cNvPr id="317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765" y="79589"/>
            <a:ext cx="7960860" cy="63643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4586878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0"/>
            <a:ext cx="10091737" cy="678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2984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075" y="30163"/>
            <a:ext cx="3165475"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Прямоугольник 5"/>
          <p:cNvSpPr>
            <a:spLocks noChangeArrowheads="1"/>
          </p:cNvSpPr>
          <p:nvPr/>
        </p:nvSpPr>
        <p:spPr bwMode="auto">
          <a:xfrm>
            <a:off x="682625" y="3868738"/>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600" b="1" i="1"/>
              <a:t>Science</a:t>
            </a:r>
            <a:r>
              <a:rPr lang="ru-RU" altLang="ru-RU" sz="1600" b="1" i="1"/>
              <a:t>. </a:t>
            </a:r>
            <a:r>
              <a:rPr lang="en-US" altLang="ru-RU" sz="1600" b="1"/>
              <a:t>1992</a:t>
            </a:r>
            <a:r>
              <a:rPr lang="ru-RU" altLang="ru-RU" sz="1600" b="1"/>
              <a:t>. </a:t>
            </a:r>
            <a:r>
              <a:rPr lang="en-US" altLang="ru-RU" sz="1600" b="1"/>
              <a:t>255</a:t>
            </a:r>
            <a:r>
              <a:rPr lang="ru-RU" altLang="ru-RU" sz="1600" b="1"/>
              <a:t>(</a:t>
            </a:r>
            <a:r>
              <a:rPr lang="en-US" altLang="ru-RU" sz="1600" b="1"/>
              <a:t>5043</a:t>
            </a:r>
            <a:r>
              <a:rPr lang="ru-RU" altLang="ru-RU" sz="1600" b="1"/>
              <a:t>):</a:t>
            </a:r>
            <a:r>
              <a:rPr lang="en-US" altLang="ru-RU" sz="1600" b="1"/>
              <a:t>392-394</a:t>
            </a:r>
            <a:r>
              <a:rPr lang="ru-RU" altLang="ru-RU" sz="1600" b="1"/>
              <a:t>.</a:t>
            </a:r>
          </a:p>
        </p:txBody>
      </p:sp>
      <p:sp>
        <p:nvSpPr>
          <p:cNvPr id="34820" name="Прямоугольник 6"/>
          <p:cNvSpPr>
            <a:spLocks noChangeArrowheads="1"/>
          </p:cNvSpPr>
          <p:nvPr/>
        </p:nvSpPr>
        <p:spPr bwMode="auto">
          <a:xfrm>
            <a:off x="4489450" y="3532188"/>
            <a:ext cx="7243763"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400"/>
              <a:t>Передача вируса иммунодефицита человека типа 1 (ВИЧ-1) от инфицированных пациентов медицинским работникам была хорошо документирована, но о передаче от зараженного медицинского работника пациенту не сообщалось. После идентификации пациента с синдромом приобретенного иммунодефицита (СПИД), у которого не было известных факторов риска заражения ВИЧ, но который перенес инвазивную процедуру, выполняемую стоматологом со СПИДом, было обнаружено, что шесть других пациентов этого стоматолога были ВИЧ-инфицированными. Молекулярно-биологические исследования были проведены в дополнение к эпидемиологическому исследованию. Три отдельных сравнительных генетических анализа - генетические измерения расстояний, анализ филогенетического дерева и анализ паттернов аминокислотных сигнатур - показали, что вирусы у дантиста и пяти стоматологических пациентов были тесно связаны. Эти данные вместе с эпидемиологическим расследованием показали, что эти пациенты заразились ВИЧ, получая помощь от стоматолога со СПИДом.</a:t>
            </a:r>
          </a:p>
        </p:txBody>
      </p:sp>
      <p:pic>
        <p:nvPicPr>
          <p:cNvPr id="34821" name="Рисунок 7"/>
          <p:cNvPicPr>
            <a:picLocks noChangeAspect="1"/>
          </p:cNvPicPr>
          <p:nvPr/>
        </p:nvPicPr>
        <p:blipFill>
          <a:blip r:embed="rId3">
            <a:extLst>
              <a:ext uri="{28A0092B-C50C-407E-A947-70E740481C1C}">
                <a14:useLocalDpi xmlns:a14="http://schemas.microsoft.com/office/drawing/2010/main" val="0"/>
              </a:ext>
            </a:extLst>
          </a:blip>
          <a:srcRect t="975" r="30977" b="607"/>
          <a:stretch>
            <a:fillRect/>
          </a:stretch>
        </p:blipFill>
        <p:spPr bwMode="auto">
          <a:xfrm>
            <a:off x="4794250" y="727075"/>
            <a:ext cx="2317750"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Прямоугольник 8"/>
          <p:cNvSpPr>
            <a:spLocks noChangeArrowheads="1"/>
          </p:cNvSpPr>
          <p:nvPr/>
        </p:nvSpPr>
        <p:spPr bwMode="auto">
          <a:xfrm>
            <a:off x="7456488" y="868363"/>
            <a:ext cx="42767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1800"/>
              <a:t>Ou C Y, Ciesielski C A, Myers G, Bandea C I, Luo C C, Korber B T, Mullins J I, Schochetman G, Berkelman R L, Economou A N. Molecular epidemiology of HIV transmission in a dental practice. Science. 1992</a:t>
            </a:r>
            <a:r>
              <a:rPr lang="ru-RU" altLang="ru-RU" sz="1800"/>
              <a:t>. </a:t>
            </a:r>
            <a:r>
              <a:rPr lang="en-US" altLang="ru-RU" sz="1800"/>
              <a:t>256:1165–1171.</a:t>
            </a:r>
            <a:endParaRPr lang="ru-RU" altLang="ru-RU" sz="1800"/>
          </a:p>
        </p:txBody>
      </p:sp>
      <p:sp>
        <p:nvSpPr>
          <p:cNvPr id="34823" name="Прямоугольник 9"/>
          <p:cNvSpPr>
            <a:spLocks noChangeArrowheads="1"/>
          </p:cNvSpPr>
          <p:nvPr/>
        </p:nvSpPr>
        <p:spPr bwMode="auto">
          <a:xfrm>
            <a:off x="4511675" y="39688"/>
            <a:ext cx="2944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t>Филогенетическое дерево</a:t>
            </a:r>
          </a:p>
          <a:p>
            <a:pPr eaLnBrk="1" hangingPunct="1">
              <a:lnSpc>
                <a:spcPct val="100000"/>
              </a:lnSpc>
              <a:spcBef>
                <a:spcPct val="0"/>
              </a:spcBef>
              <a:buFontTx/>
              <a:buNone/>
            </a:pPr>
            <a:r>
              <a:rPr lang="ru-RU" altLang="ru-RU" sz="1800" b="1"/>
              <a:t>части гена env вируса ВИЧ.</a:t>
            </a:r>
          </a:p>
        </p:txBody>
      </p:sp>
      <p:sp>
        <p:nvSpPr>
          <p:cNvPr id="34824" name="Прямоугольник 10"/>
          <p:cNvSpPr>
            <a:spLocks noChangeArrowheads="1"/>
          </p:cNvSpPr>
          <p:nvPr/>
        </p:nvSpPr>
        <p:spPr bwMode="auto">
          <a:xfrm>
            <a:off x="330200" y="4364038"/>
            <a:ext cx="39338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1800"/>
              <a:t>Machuca, R., Jørgensen, L. B., Theilade, P., &amp; Nielsen, C. (2001). Molecular investigation of transmission of human immunodeficiency virus type 1 in a criminal case. </a:t>
            </a:r>
            <a:r>
              <a:rPr lang="en-US" altLang="ru-RU" sz="1800" i="1"/>
              <a:t>Clinical and diagnostic laboratory immunology</a:t>
            </a:r>
            <a:r>
              <a:rPr lang="en-US" altLang="ru-RU" sz="1800"/>
              <a:t>, </a:t>
            </a:r>
            <a:r>
              <a:rPr lang="en-US" altLang="ru-RU" sz="1800" i="1"/>
              <a:t>8</a:t>
            </a:r>
            <a:r>
              <a:rPr lang="en-US" altLang="ru-RU" sz="1800"/>
              <a:t>(5), 884–890. https://doi.org/10.1128/CDLI.8.5.884-890.2001</a:t>
            </a:r>
            <a:endParaRPr lang="ru-RU" altLang="ru-RU" sz="1800"/>
          </a:p>
        </p:txBody>
      </p:sp>
    </p:spTree>
    <p:extLst>
      <p:ext uri="{BB962C8B-B14F-4D97-AF65-F5344CB8AC3E}">
        <p14:creationId xmlns:p14="http://schemas.microsoft.com/office/powerpoint/2010/main" val="446008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471613" y="0"/>
            <a:ext cx="9283700" cy="981075"/>
          </a:xfrm>
        </p:spPr>
        <p:txBody>
          <a:bodyPr/>
          <a:lstStyle/>
          <a:p>
            <a:pPr algn="ctr" eaLnBrk="1" hangingPunct="1"/>
            <a:r>
              <a:rPr lang="ru-RU" altLang="ru-RU" b="1" smtClean="0">
                <a:latin typeface="Times New Roman" panose="02020603050405020304" pitchFamily="18" charset="0"/>
              </a:rPr>
              <a:t>Основные термины</a:t>
            </a:r>
            <a:endParaRPr lang="en-US" altLang="ru-RU" b="1" smtClean="0">
              <a:latin typeface="Times New Roman" panose="02020603050405020304" pitchFamily="18" charset="0"/>
            </a:endParaRPr>
          </a:p>
        </p:txBody>
      </p:sp>
      <p:sp>
        <p:nvSpPr>
          <p:cNvPr id="35843" name="Text Box 3"/>
          <p:cNvSpPr txBox="1">
            <a:spLocks noChangeArrowheads="1"/>
          </p:cNvSpPr>
          <p:nvPr/>
        </p:nvSpPr>
        <p:spPr bwMode="auto">
          <a:xfrm>
            <a:off x="1190625" y="908050"/>
            <a:ext cx="9359900"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400" b="1">
                <a:latin typeface="Times New Roman" panose="02020603050405020304" pitchFamily="18" charset="0"/>
              </a:rPr>
              <a:t>Узел </a:t>
            </a:r>
            <a:r>
              <a:rPr lang="ru-RU" altLang="ru-RU" sz="2400">
                <a:latin typeface="Times New Roman" panose="02020603050405020304" pitchFamily="18" charset="0"/>
              </a:rPr>
              <a:t>(node) — точка разделения предковой последовательности</a:t>
            </a:r>
            <a:br>
              <a:rPr lang="ru-RU" altLang="ru-RU" sz="2400">
                <a:latin typeface="Times New Roman" panose="02020603050405020304" pitchFamily="18" charset="0"/>
              </a:rPr>
            </a:br>
            <a:r>
              <a:rPr lang="ru-RU" altLang="ru-RU" sz="2400">
                <a:latin typeface="Times New Roman" panose="02020603050405020304" pitchFamily="18" charset="0"/>
              </a:rPr>
              <a:t>(вида, популяции) на две независимо эволюционирующие.</a:t>
            </a:r>
            <a:br>
              <a:rPr lang="ru-RU" altLang="ru-RU" sz="2400">
                <a:latin typeface="Times New Roman" panose="02020603050405020304" pitchFamily="18" charset="0"/>
              </a:rPr>
            </a:br>
            <a:r>
              <a:rPr lang="ru-RU" altLang="ru-RU" sz="2400">
                <a:latin typeface="Times New Roman" panose="02020603050405020304" pitchFamily="18" charset="0"/>
              </a:rPr>
              <a:t>Соответствует  внутренней вершине графа, изображающего </a:t>
            </a:r>
            <a:br>
              <a:rPr lang="ru-RU" altLang="ru-RU" sz="2400">
                <a:latin typeface="Times New Roman" panose="02020603050405020304" pitchFamily="18" charset="0"/>
              </a:rPr>
            </a:br>
            <a:r>
              <a:rPr lang="ru-RU" altLang="ru-RU" sz="2400">
                <a:latin typeface="Times New Roman" panose="02020603050405020304" pitchFamily="18" charset="0"/>
              </a:rPr>
              <a:t>эволюцию.</a:t>
            </a:r>
          </a:p>
          <a:p>
            <a:pPr eaLnBrk="1" hangingPunct="1">
              <a:lnSpc>
                <a:spcPct val="100000"/>
              </a:lnSpc>
              <a:spcBef>
                <a:spcPct val="0"/>
              </a:spcBef>
              <a:buFontTx/>
              <a:buNone/>
            </a:pPr>
            <a:r>
              <a:rPr lang="ru-RU" altLang="ru-RU" sz="2400" b="1">
                <a:latin typeface="Times New Roman" panose="02020603050405020304" pitchFamily="18" charset="0"/>
              </a:rPr>
              <a:t>Лист</a:t>
            </a:r>
            <a:r>
              <a:rPr lang="ru-RU" altLang="ru-RU" sz="2400">
                <a:latin typeface="Times New Roman" panose="02020603050405020304" pitchFamily="18" charset="0"/>
              </a:rPr>
              <a:t> </a:t>
            </a:r>
            <a:r>
              <a:rPr lang="en-US" altLang="ru-RU" sz="2400">
                <a:latin typeface="Times New Roman" panose="02020603050405020304" pitchFamily="18" charset="0"/>
              </a:rPr>
              <a:t>(leaf, OTU – </a:t>
            </a:r>
            <a:r>
              <a:rPr lang="ru-RU" altLang="ru-RU" sz="2400">
                <a:latin typeface="Times New Roman" panose="02020603050405020304" pitchFamily="18" charset="0"/>
              </a:rPr>
              <a:t>оперативная таксономическая единица) — реальный (современный) объект; внешняя вершина графа.</a:t>
            </a:r>
          </a:p>
          <a:p>
            <a:pPr eaLnBrk="1" hangingPunct="1">
              <a:lnSpc>
                <a:spcPct val="100000"/>
              </a:lnSpc>
              <a:spcBef>
                <a:spcPct val="0"/>
              </a:spcBef>
              <a:buFontTx/>
              <a:buNone/>
            </a:pPr>
            <a:r>
              <a:rPr lang="ru-RU" altLang="ru-RU" sz="2400" b="1">
                <a:latin typeface="Times New Roman" panose="02020603050405020304" pitchFamily="18" charset="0"/>
              </a:rPr>
              <a:t>Ветвь</a:t>
            </a:r>
            <a:r>
              <a:rPr lang="ru-RU" altLang="ru-RU" sz="2400">
                <a:latin typeface="Times New Roman" panose="02020603050405020304" pitchFamily="18" charset="0"/>
              </a:rPr>
              <a:t> (branch) — связь между узлами или между узлом и листом;  ребро графа.</a:t>
            </a:r>
            <a:br>
              <a:rPr lang="ru-RU" altLang="ru-RU" sz="2400">
                <a:latin typeface="Times New Roman" panose="02020603050405020304" pitchFamily="18" charset="0"/>
              </a:rPr>
            </a:br>
            <a:r>
              <a:rPr lang="ru-RU" altLang="ru-RU" sz="2400" b="1">
                <a:latin typeface="Times New Roman" panose="02020603050405020304" pitchFamily="18" charset="0"/>
              </a:rPr>
              <a:t>Корень</a:t>
            </a:r>
            <a:r>
              <a:rPr lang="ru-RU" altLang="ru-RU" sz="2400">
                <a:latin typeface="Times New Roman" panose="02020603050405020304" pitchFamily="18" charset="0"/>
              </a:rPr>
              <a:t> (</a:t>
            </a:r>
            <a:r>
              <a:rPr lang="en-US" altLang="ru-RU" sz="2400">
                <a:latin typeface="Times New Roman" panose="02020603050405020304" pitchFamily="18" charset="0"/>
              </a:rPr>
              <a:t>root)</a:t>
            </a:r>
            <a:r>
              <a:rPr lang="ru-RU" altLang="ru-RU" sz="2400">
                <a:latin typeface="Times New Roman" panose="02020603050405020304" pitchFamily="18" charset="0"/>
              </a:rPr>
              <a:t> — гипотетический </a:t>
            </a:r>
          </a:p>
          <a:p>
            <a:pPr eaLnBrk="1" hangingPunct="1">
              <a:lnSpc>
                <a:spcPct val="100000"/>
              </a:lnSpc>
              <a:spcBef>
                <a:spcPct val="0"/>
              </a:spcBef>
              <a:buFontTx/>
              <a:buNone/>
            </a:pPr>
            <a:r>
              <a:rPr lang="ru-RU" altLang="ru-RU" sz="2400">
                <a:latin typeface="Times New Roman" panose="02020603050405020304" pitchFamily="18" charset="0"/>
              </a:rPr>
              <a:t>общий предок.</a:t>
            </a:r>
            <a:endParaRPr lang="en-US" altLang="ru-RU" sz="2400">
              <a:latin typeface="Times New Roman" panose="02020603050405020304" pitchFamily="18" charset="0"/>
            </a:endParaRPr>
          </a:p>
          <a:p>
            <a:pPr eaLnBrk="1" hangingPunct="1">
              <a:lnSpc>
                <a:spcPct val="100000"/>
              </a:lnSpc>
              <a:spcBef>
                <a:spcPct val="0"/>
              </a:spcBef>
              <a:buFontTx/>
              <a:buNone/>
            </a:pPr>
            <a:r>
              <a:rPr lang="ru-RU" altLang="ru-RU" sz="2400" b="1">
                <a:latin typeface="Times New Roman" panose="02020603050405020304" pitchFamily="18" charset="0"/>
              </a:rPr>
              <a:t>Клада</a:t>
            </a:r>
            <a:r>
              <a:rPr lang="en-US" altLang="ru-RU" sz="2400">
                <a:latin typeface="Times New Roman" panose="02020603050405020304" pitchFamily="18" charset="0"/>
              </a:rPr>
              <a:t> (clade) - </a:t>
            </a:r>
            <a:r>
              <a:rPr lang="ru-RU" altLang="ru-RU" sz="2400">
                <a:latin typeface="Times New Roman" panose="02020603050405020304" pitchFamily="18" charset="0"/>
              </a:rPr>
              <a:t>группа двух или </a:t>
            </a:r>
            <a:endParaRPr lang="en-US" altLang="ru-RU" sz="2400">
              <a:latin typeface="Times New Roman" panose="02020603050405020304" pitchFamily="18" charset="0"/>
            </a:endParaRPr>
          </a:p>
          <a:p>
            <a:pPr eaLnBrk="1" hangingPunct="1">
              <a:lnSpc>
                <a:spcPct val="100000"/>
              </a:lnSpc>
              <a:spcBef>
                <a:spcPct val="0"/>
              </a:spcBef>
              <a:buFontTx/>
              <a:buNone/>
            </a:pPr>
            <a:r>
              <a:rPr lang="ru-RU" altLang="ru-RU" sz="2400">
                <a:latin typeface="Times New Roman" panose="02020603050405020304" pitchFamily="18" charset="0"/>
              </a:rPr>
              <a:t>более таксонов или последовательностей </a:t>
            </a:r>
          </a:p>
          <a:p>
            <a:pPr eaLnBrk="1" hangingPunct="1">
              <a:lnSpc>
                <a:spcPct val="100000"/>
              </a:lnSpc>
              <a:spcBef>
                <a:spcPct val="0"/>
              </a:spcBef>
              <a:buFontTx/>
              <a:buNone/>
            </a:pPr>
            <a:r>
              <a:rPr lang="ru-RU" altLang="ru-RU" sz="2400">
                <a:latin typeface="Times New Roman" panose="02020603050405020304" pitchFamily="18" charset="0"/>
              </a:rPr>
              <a:t>ДНК  белков, которая включает как </a:t>
            </a:r>
          </a:p>
          <a:p>
            <a:pPr eaLnBrk="1" hangingPunct="1">
              <a:lnSpc>
                <a:spcPct val="100000"/>
              </a:lnSpc>
              <a:spcBef>
                <a:spcPct val="0"/>
              </a:spcBef>
              <a:buFontTx/>
              <a:buNone/>
            </a:pPr>
            <a:r>
              <a:rPr lang="ru-RU" altLang="ru-RU" sz="2400">
                <a:latin typeface="Times New Roman" panose="02020603050405020304" pitchFamily="18" charset="0"/>
              </a:rPr>
              <a:t>своего общего предка, так и всех его </a:t>
            </a:r>
          </a:p>
          <a:p>
            <a:pPr eaLnBrk="1" hangingPunct="1">
              <a:lnSpc>
                <a:spcPct val="100000"/>
              </a:lnSpc>
              <a:spcBef>
                <a:spcPct val="0"/>
              </a:spcBef>
              <a:buFontTx/>
              <a:buNone/>
            </a:pPr>
            <a:r>
              <a:rPr lang="ru-RU" altLang="ru-RU" sz="2400">
                <a:latin typeface="Times New Roman" panose="02020603050405020304" pitchFamily="18" charset="0"/>
              </a:rPr>
              <a:t>потомков. </a:t>
            </a:r>
          </a:p>
        </p:txBody>
      </p:sp>
      <p:pic>
        <p:nvPicPr>
          <p:cNvPr id="3584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775450" y="3724275"/>
            <a:ext cx="4310063" cy="2816225"/>
          </a:xfrm>
        </p:spPr>
      </p:pic>
    </p:spTree>
    <p:extLst>
      <p:ext uri="{BB962C8B-B14F-4D97-AF65-F5344CB8AC3E}">
        <p14:creationId xmlns:p14="http://schemas.microsoft.com/office/powerpoint/2010/main" val="42755181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535478" y="573881"/>
            <a:ext cx="7311736" cy="1201737"/>
          </a:xfrm>
          <a:prstGeom prst="rect">
            <a:avLst/>
          </a:prstGeom>
        </p:spPr>
        <p:txBody>
          <a:bodyPr wrap="square">
            <a:spAutoFit/>
          </a:bodyPr>
          <a:lstStyle/>
          <a:p>
            <a:pPr eaLnBrk="1" fontAlgn="auto" hangingPunct="1">
              <a:spcBef>
                <a:spcPts val="0"/>
              </a:spcBef>
              <a:spcAft>
                <a:spcPts val="0"/>
              </a:spcAft>
              <a:defRPr/>
            </a:pPr>
            <a:r>
              <a:rPr lang="ru-RU" b="1" dirty="0" err="1">
                <a:solidFill>
                  <a:srgbClr val="339B33"/>
                </a:solidFill>
                <a:effectLst>
                  <a:outerShdw blurRad="38100" dist="38100" dir="2700000" algn="tl">
                    <a:srgbClr val="000000">
                      <a:alpha val="43137"/>
                    </a:srgbClr>
                  </a:outerShdw>
                </a:effectLst>
                <a:latin typeface="Arial-BoldMT"/>
              </a:rPr>
              <a:t>Монофилетическая</a:t>
            </a:r>
            <a:r>
              <a:rPr lang="ru-RU" b="1" dirty="0">
                <a:solidFill>
                  <a:srgbClr val="339B33"/>
                </a:solidFill>
                <a:effectLst>
                  <a:outerShdw blurRad="38100" dist="38100" dir="2700000" algn="tl">
                    <a:srgbClr val="000000">
                      <a:alpha val="43137"/>
                    </a:srgbClr>
                  </a:outerShdw>
                </a:effectLst>
                <a:latin typeface="Arial-BoldMT"/>
              </a:rPr>
              <a:t> группа </a:t>
            </a:r>
            <a:r>
              <a:rPr lang="ru-RU" b="1" dirty="0">
                <a:solidFill>
                  <a:srgbClr val="000000"/>
                </a:solidFill>
                <a:latin typeface="Arial-BoldMT"/>
              </a:rPr>
              <a:t>– </a:t>
            </a:r>
            <a:r>
              <a:rPr lang="ru-RU" dirty="0">
                <a:solidFill>
                  <a:srgbClr val="000000"/>
                </a:solidFill>
                <a:latin typeface="ArialMT"/>
              </a:rPr>
              <a:t>группа, члены которой произошли</a:t>
            </a:r>
          </a:p>
          <a:p>
            <a:pPr eaLnBrk="1" fontAlgn="auto" hangingPunct="1">
              <a:spcBef>
                <a:spcPts val="0"/>
              </a:spcBef>
              <a:spcAft>
                <a:spcPts val="0"/>
              </a:spcAft>
              <a:defRPr/>
            </a:pPr>
            <a:r>
              <a:rPr lang="ru-RU" dirty="0">
                <a:solidFill>
                  <a:srgbClr val="000000"/>
                </a:solidFill>
                <a:latin typeface="ArialMT"/>
              </a:rPr>
              <a:t>от общего предшественника</a:t>
            </a:r>
          </a:p>
          <a:p>
            <a:pPr eaLnBrk="1" fontAlgn="auto" hangingPunct="1">
              <a:spcBef>
                <a:spcPts val="0"/>
              </a:spcBef>
              <a:spcAft>
                <a:spcPts val="0"/>
              </a:spcAft>
              <a:defRPr/>
            </a:pPr>
            <a:r>
              <a:rPr lang="ru-RU" b="1" dirty="0">
                <a:solidFill>
                  <a:srgbClr val="33339B"/>
                </a:solidFill>
                <a:effectLst>
                  <a:outerShdw blurRad="38100" dist="38100" dir="2700000" algn="tl">
                    <a:srgbClr val="000000">
                      <a:alpha val="43137"/>
                    </a:srgbClr>
                  </a:outerShdw>
                </a:effectLst>
                <a:latin typeface="Arial-BoldMT"/>
              </a:rPr>
              <a:t>Полифилетическая группа </a:t>
            </a:r>
            <a:r>
              <a:rPr lang="ru-RU" b="1" dirty="0">
                <a:solidFill>
                  <a:srgbClr val="000000"/>
                </a:solidFill>
                <a:latin typeface="Arial-BoldMT"/>
              </a:rPr>
              <a:t>– </a:t>
            </a:r>
            <a:r>
              <a:rPr lang="ru-RU" dirty="0">
                <a:solidFill>
                  <a:srgbClr val="000000"/>
                </a:solidFill>
                <a:latin typeface="ArialMT"/>
              </a:rPr>
              <a:t>группа, члены которой произошли</a:t>
            </a:r>
          </a:p>
          <a:p>
            <a:pPr eaLnBrk="1" fontAlgn="auto" hangingPunct="1">
              <a:spcBef>
                <a:spcPts val="0"/>
              </a:spcBef>
              <a:spcAft>
                <a:spcPts val="0"/>
              </a:spcAft>
              <a:defRPr/>
            </a:pPr>
            <a:r>
              <a:rPr lang="ru-RU" dirty="0">
                <a:solidFill>
                  <a:srgbClr val="000000"/>
                </a:solidFill>
                <a:latin typeface="ArialMT"/>
              </a:rPr>
              <a:t>более, чем от одного предка</a:t>
            </a:r>
            <a:endParaRPr lang="ru-RU" dirty="0">
              <a:latin typeface="+mn-lt"/>
            </a:endParaRPr>
          </a:p>
        </p:txBody>
      </p:sp>
      <p:pic>
        <p:nvPicPr>
          <p:cNvPr id="59395" name="Рисунок 5"/>
          <p:cNvPicPr>
            <a:picLocks noChangeAspect="1"/>
          </p:cNvPicPr>
          <p:nvPr/>
        </p:nvPicPr>
        <p:blipFill>
          <a:blip r:embed="rId2">
            <a:extLst>
              <a:ext uri="{28A0092B-C50C-407E-A947-70E740481C1C}">
                <a14:useLocalDpi xmlns:a14="http://schemas.microsoft.com/office/drawing/2010/main" val="0"/>
              </a:ext>
            </a:extLst>
          </a:blip>
          <a:srcRect r="6807"/>
          <a:stretch>
            <a:fillRect/>
          </a:stretch>
        </p:blipFill>
        <p:spPr bwMode="auto">
          <a:xfrm>
            <a:off x="4416425" y="1973262"/>
            <a:ext cx="7775575" cy="478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Правая фигурная скобка 6"/>
          <p:cNvSpPr/>
          <p:nvPr/>
        </p:nvSpPr>
        <p:spPr>
          <a:xfrm>
            <a:off x="9807575" y="3098800"/>
            <a:ext cx="323850" cy="2533650"/>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ru-RU"/>
          </a:p>
        </p:txBody>
      </p:sp>
      <p:cxnSp>
        <p:nvCxnSpPr>
          <p:cNvPr id="9" name="Прямая соединительная линия 8"/>
          <p:cNvCxnSpPr/>
          <p:nvPr/>
        </p:nvCxnSpPr>
        <p:spPr>
          <a:xfrm flipH="1">
            <a:off x="6759576" y="3826972"/>
            <a:ext cx="9524" cy="150702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6769100" y="5334000"/>
            <a:ext cx="98107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6759575" y="3805844"/>
            <a:ext cx="40005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59400" name="Рисунок 24"/>
          <p:cNvPicPr>
            <a:picLocks noChangeAspect="1"/>
          </p:cNvPicPr>
          <p:nvPr/>
        </p:nvPicPr>
        <p:blipFill rotWithShape="1">
          <a:blip r:embed="rId3">
            <a:extLst>
              <a:ext uri="{28A0092B-C50C-407E-A947-70E740481C1C}">
                <a14:useLocalDpi xmlns:a14="http://schemas.microsoft.com/office/drawing/2010/main" val="0"/>
              </a:ext>
            </a:extLst>
          </a:blip>
          <a:srcRect l="6163" t="2705" r="1872" b="816"/>
          <a:stretch/>
        </p:blipFill>
        <p:spPr bwMode="auto">
          <a:xfrm>
            <a:off x="-1" y="2298060"/>
            <a:ext cx="5876925" cy="419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9970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Прямоугольник 3"/>
          <p:cNvSpPr>
            <a:spLocks noChangeArrowheads="1"/>
          </p:cNvSpPr>
          <p:nvPr/>
        </p:nvSpPr>
        <p:spPr bwMode="auto">
          <a:xfrm>
            <a:off x="490807" y="204253"/>
            <a:ext cx="10372725"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2000" b="1" dirty="0">
                <a:latin typeface="Arial-BoldMT"/>
              </a:rPr>
              <a:t>В. </a:t>
            </a:r>
            <a:r>
              <a:rPr lang="ru-RU" altLang="ru-RU" sz="2000" b="1" dirty="0" err="1">
                <a:latin typeface="Arial-BoldMT"/>
              </a:rPr>
              <a:t>Ратнер</a:t>
            </a:r>
            <a:r>
              <a:rPr lang="ru-RU" altLang="ru-RU" sz="2000" b="1" dirty="0">
                <a:latin typeface="Arial-BoldMT"/>
              </a:rPr>
              <a:t>:</a:t>
            </a:r>
          </a:p>
          <a:p>
            <a:pPr algn="just" eaLnBrk="1" hangingPunct="1">
              <a:lnSpc>
                <a:spcPct val="100000"/>
              </a:lnSpc>
              <a:spcBef>
                <a:spcPct val="0"/>
              </a:spcBef>
              <a:buFontTx/>
              <a:buNone/>
            </a:pPr>
            <a:r>
              <a:rPr lang="ru-RU" altLang="ru-RU" sz="1800" dirty="0">
                <a:latin typeface="ArialMT"/>
              </a:rPr>
              <a:t>«Процесс молекулярной эволюции по своей природе стохастичен. Почти все существенные факторы эволюции имеют заметную случайную компоненту, параметры случайно флуктуируют, непредсказуемо меняются условия окружающей среды. Случайны процессы изменчивости, скрещиваний, миграций. Случайны результаты генетического дрейфа - фиксация или утрата аллелей, макроэволюционный синонимический дрейф и другие процессы.</a:t>
            </a:r>
          </a:p>
          <a:p>
            <a:pPr algn="just" eaLnBrk="1" hangingPunct="1">
              <a:lnSpc>
                <a:spcPct val="100000"/>
              </a:lnSpc>
              <a:spcBef>
                <a:spcPct val="0"/>
              </a:spcBef>
              <a:buFontTx/>
              <a:buNone/>
            </a:pPr>
            <a:r>
              <a:rPr lang="ru-RU" altLang="ru-RU" sz="1800" dirty="0">
                <a:latin typeface="ArialMT"/>
              </a:rPr>
              <a:t>Следовательно, эволюцию нужно описывать как </a:t>
            </a:r>
            <a:r>
              <a:rPr lang="ru-RU" altLang="ru-RU" sz="1800" b="1" dirty="0">
                <a:latin typeface="Arial-BoldMT"/>
              </a:rPr>
              <a:t>случайный процесс</a:t>
            </a:r>
            <a:r>
              <a:rPr lang="ru-RU" altLang="ru-RU" sz="1800" dirty="0">
                <a:latin typeface="ArialMT"/>
              </a:rPr>
              <a:t>, не исключая в нем, впрочем, и некоторых детерминированных тенденций».</a:t>
            </a:r>
            <a:endParaRPr lang="ru-RU" altLang="ru-RU" sz="1800" dirty="0"/>
          </a:p>
        </p:txBody>
      </p:sp>
      <p:sp>
        <p:nvSpPr>
          <p:cNvPr id="37891" name="Прямоугольник 4"/>
          <p:cNvSpPr>
            <a:spLocks noChangeArrowheads="1"/>
          </p:cNvSpPr>
          <p:nvPr/>
        </p:nvSpPr>
        <p:spPr bwMode="auto">
          <a:xfrm>
            <a:off x="414877" y="3249346"/>
            <a:ext cx="6462712"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2000" b="1" dirty="0">
                <a:solidFill>
                  <a:srgbClr val="000000"/>
                </a:solidFill>
                <a:latin typeface="Arial-BoldMT"/>
              </a:rPr>
              <a:t>Молекулярные часы</a:t>
            </a:r>
          </a:p>
          <a:p>
            <a:pPr algn="just" eaLnBrk="1" hangingPunct="1">
              <a:lnSpc>
                <a:spcPct val="100000"/>
              </a:lnSpc>
              <a:spcBef>
                <a:spcPct val="0"/>
              </a:spcBef>
              <a:buFontTx/>
              <a:buNone/>
            </a:pPr>
            <a:endParaRPr lang="ru-RU" altLang="ru-RU" sz="2000" b="1" dirty="0">
              <a:solidFill>
                <a:srgbClr val="000000"/>
              </a:solidFill>
              <a:latin typeface="Arial-BoldMT"/>
            </a:endParaRPr>
          </a:p>
          <a:p>
            <a:pPr algn="just" eaLnBrk="1" hangingPunct="1">
              <a:lnSpc>
                <a:spcPct val="100000"/>
              </a:lnSpc>
              <a:spcBef>
                <a:spcPct val="0"/>
              </a:spcBef>
              <a:buFontTx/>
              <a:buNone/>
            </a:pPr>
            <a:r>
              <a:rPr lang="ru-RU" altLang="ru-RU" sz="1800" dirty="0">
                <a:solidFill>
                  <a:srgbClr val="000000"/>
                </a:solidFill>
                <a:latin typeface="ArialMT"/>
              </a:rPr>
              <a:t>• </a:t>
            </a:r>
            <a:r>
              <a:rPr lang="ru-RU" altLang="ru-RU" sz="1800" dirty="0" smtClean="0">
                <a:solidFill>
                  <a:srgbClr val="000000"/>
                </a:solidFill>
                <a:latin typeface="ArialMT"/>
              </a:rPr>
              <a:t> </a:t>
            </a:r>
            <a:r>
              <a:rPr lang="ru-RU" altLang="ru-RU" sz="1800" b="1" dirty="0" smtClean="0">
                <a:solidFill>
                  <a:srgbClr val="000000"/>
                </a:solidFill>
                <a:latin typeface="Arial-BoldMT"/>
              </a:rPr>
              <a:t>Степень </a:t>
            </a:r>
            <a:r>
              <a:rPr lang="ru-RU" altLang="ru-RU" sz="1800" b="1" dirty="0">
                <a:solidFill>
                  <a:srgbClr val="000000"/>
                </a:solidFill>
                <a:latin typeface="Arial-BoldMT"/>
              </a:rPr>
              <a:t>различий между генами на молекулярном уровне коррелирует со временем дивергенции видов (</a:t>
            </a:r>
            <a:r>
              <a:rPr lang="ru-RU" altLang="ru-RU" sz="1800" b="1" dirty="0" err="1">
                <a:solidFill>
                  <a:srgbClr val="000000"/>
                </a:solidFill>
                <a:latin typeface="Arial-BoldMT"/>
              </a:rPr>
              <a:t>Zuckerkandl</a:t>
            </a:r>
            <a:r>
              <a:rPr lang="ru-RU" altLang="ru-RU" sz="1800" b="1" dirty="0">
                <a:solidFill>
                  <a:srgbClr val="000000"/>
                </a:solidFill>
                <a:latin typeface="Arial-BoldMT"/>
              </a:rPr>
              <a:t> </a:t>
            </a:r>
            <a:r>
              <a:rPr lang="ru-RU" altLang="ru-RU" sz="1800" b="1" dirty="0" err="1">
                <a:solidFill>
                  <a:srgbClr val="000000"/>
                </a:solidFill>
                <a:latin typeface="Arial-BoldMT"/>
              </a:rPr>
              <a:t>and</a:t>
            </a:r>
            <a:r>
              <a:rPr lang="ru-RU" altLang="ru-RU" sz="1800" b="1" dirty="0">
                <a:solidFill>
                  <a:srgbClr val="000000"/>
                </a:solidFill>
                <a:latin typeface="Arial-BoldMT"/>
              </a:rPr>
              <a:t> </a:t>
            </a:r>
            <a:r>
              <a:rPr lang="en-US" altLang="ru-RU" sz="1800" b="1" dirty="0">
                <a:solidFill>
                  <a:srgbClr val="000000"/>
                </a:solidFill>
                <a:latin typeface="Arial-BoldMT"/>
              </a:rPr>
              <a:t>Pauling</a:t>
            </a:r>
            <a:r>
              <a:rPr lang="ru-RU" altLang="ru-RU" sz="1800" b="1" dirty="0">
                <a:solidFill>
                  <a:srgbClr val="000000"/>
                </a:solidFill>
                <a:latin typeface="Arial-BoldMT"/>
              </a:rPr>
              <a:t>,</a:t>
            </a:r>
            <a:r>
              <a:rPr lang="en-US" altLang="ru-RU" sz="1800" b="1" dirty="0">
                <a:solidFill>
                  <a:srgbClr val="000000"/>
                </a:solidFill>
                <a:latin typeface="Arial-BoldMT"/>
              </a:rPr>
              <a:t> 1962)</a:t>
            </a:r>
            <a:r>
              <a:rPr lang="ru-RU" altLang="ru-RU" sz="1800" b="1" dirty="0">
                <a:solidFill>
                  <a:srgbClr val="000000"/>
                </a:solidFill>
                <a:latin typeface="Arial-BoldMT"/>
              </a:rPr>
              <a:t>.</a:t>
            </a:r>
            <a:endParaRPr lang="en-US" altLang="ru-RU" sz="1800" b="1" dirty="0">
              <a:solidFill>
                <a:srgbClr val="000000"/>
              </a:solidFill>
              <a:latin typeface="Arial-BoldMT"/>
            </a:endParaRPr>
          </a:p>
          <a:p>
            <a:pPr algn="just" eaLnBrk="1" hangingPunct="1">
              <a:lnSpc>
                <a:spcPct val="100000"/>
              </a:lnSpc>
              <a:spcBef>
                <a:spcPct val="0"/>
              </a:spcBef>
              <a:buFontTx/>
              <a:buNone/>
            </a:pPr>
            <a:r>
              <a:rPr lang="ru-RU" altLang="ru-RU" sz="1800" dirty="0">
                <a:solidFill>
                  <a:srgbClr val="000000"/>
                </a:solidFill>
                <a:latin typeface="ArialMT"/>
              </a:rPr>
              <a:t>• </a:t>
            </a:r>
            <a:r>
              <a:rPr lang="ru-RU" altLang="ru-RU" sz="1800" dirty="0" smtClean="0">
                <a:solidFill>
                  <a:srgbClr val="000000"/>
                </a:solidFill>
                <a:latin typeface="ArialMT"/>
              </a:rPr>
              <a:t>  </a:t>
            </a:r>
            <a:r>
              <a:rPr lang="ru-RU" altLang="ru-RU" sz="1800" b="1" dirty="0" smtClean="0">
                <a:solidFill>
                  <a:srgbClr val="000000"/>
                </a:solidFill>
                <a:latin typeface="Arial-BoldMT"/>
              </a:rPr>
              <a:t>Скорость </a:t>
            </a:r>
            <a:r>
              <a:rPr lang="ru-RU" altLang="ru-RU" sz="1800" b="1" dirty="0">
                <a:solidFill>
                  <a:srgbClr val="000000"/>
                </a:solidFill>
                <a:latin typeface="Arial-BoldMT"/>
              </a:rPr>
              <a:t>замен постоянна с течением времени</a:t>
            </a:r>
          </a:p>
          <a:p>
            <a:pPr algn="just" eaLnBrk="1" hangingPunct="1">
              <a:lnSpc>
                <a:spcPct val="100000"/>
              </a:lnSpc>
              <a:spcBef>
                <a:spcPct val="0"/>
              </a:spcBef>
              <a:buFontTx/>
              <a:buNone/>
            </a:pPr>
            <a:r>
              <a:rPr lang="ru-RU" altLang="ru-RU" sz="1800" dirty="0" smtClean="0">
                <a:solidFill>
                  <a:srgbClr val="000000"/>
                </a:solidFill>
                <a:latin typeface="ArialMT"/>
              </a:rPr>
              <a:t>• </a:t>
            </a:r>
            <a:r>
              <a:rPr lang="ru-RU" altLang="ru-RU" sz="1800" b="1" dirty="0" smtClean="0">
                <a:solidFill>
                  <a:srgbClr val="000000"/>
                </a:solidFill>
                <a:latin typeface="Arial-BoldMT"/>
              </a:rPr>
              <a:t>Использование </a:t>
            </a:r>
            <a:r>
              <a:rPr lang="ru-RU" altLang="ru-RU" sz="1800" b="1" dirty="0">
                <a:solidFill>
                  <a:srgbClr val="000000"/>
                </a:solidFill>
                <a:latin typeface="Arial-BoldMT"/>
              </a:rPr>
              <a:t>молекулярных часов для оценки времени дивергенции человека и человекообразных обезьян 5 млн. лет вместо 14 млн.</a:t>
            </a:r>
            <a:endParaRPr lang="ru-RU" altLang="ru-RU" sz="1800" dirty="0"/>
          </a:p>
        </p:txBody>
      </p:sp>
      <p:pic>
        <p:nvPicPr>
          <p:cNvPr id="37892" name="Рисунок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1420" y="2820453"/>
            <a:ext cx="5263831" cy="350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640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l="18442" r="17007" b="5402"/>
          <a:stretch/>
        </p:blipFill>
        <p:spPr>
          <a:xfrm>
            <a:off x="1853587" y="323849"/>
            <a:ext cx="8423887" cy="6145999"/>
          </a:xfrm>
          <a:prstGeom prst="rect">
            <a:avLst/>
          </a:prstGeom>
        </p:spPr>
      </p:pic>
    </p:spTree>
    <p:extLst>
      <p:ext uri="{BB962C8B-B14F-4D97-AF65-F5344CB8AC3E}">
        <p14:creationId xmlns:p14="http://schemas.microsoft.com/office/powerpoint/2010/main" val="1540394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Прямоугольник 3"/>
          <p:cNvSpPr>
            <a:spLocks noChangeArrowheads="1"/>
          </p:cNvSpPr>
          <p:nvPr/>
        </p:nvSpPr>
        <p:spPr bwMode="auto">
          <a:xfrm>
            <a:off x="76200" y="69850"/>
            <a:ext cx="12115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b="1" dirty="0">
                <a:latin typeface="Arial-BoldMT"/>
              </a:rPr>
              <a:t>1970-е </a:t>
            </a:r>
            <a:r>
              <a:rPr lang="ru-RU" altLang="ru-RU" sz="1800" dirty="0">
                <a:latin typeface="ArialMT"/>
              </a:rPr>
              <a:t>статистический анализ данных по </a:t>
            </a:r>
            <a:r>
              <a:rPr lang="ru-RU" altLang="ru-RU" sz="1800" dirty="0" err="1">
                <a:latin typeface="ArialMT"/>
              </a:rPr>
              <a:t>секвенированию</a:t>
            </a:r>
            <a:r>
              <a:rPr lang="ru-RU" altLang="ru-RU" sz="1800" dirty="0">
                <a:latin typeface="ArialMT"/>
              </a:rPr>
              <a:t> белков - аминокислотные замены обычно не подчиняются простому распределению Пуассона.</a:t>
            </a:r>
          </a:p>
          <a:p>
            <a:pPr algn="just" eaLnBrk="1" hangingPunct="1">
              <a:lnSpc>
                <a:spcPct val="100000"/>
              </a:lnSpc>
              <a:spcBef>
                <a:spcPct val="0"/>
              </a:spcBef>
              <a:buFontTx/>
              <a:buNone/>
            </a:pPr>
            <a:endParaRPr lang="ru-RU" altLang="ru-RU" sz="1800" dirty="0">
              <a:latin typeface="ArialMT"/>
            </a:endParaRPr>
          </a:p>
          <a:p>
            <a:pPr algn="just" eaLnBrk="1" hangingPunct="1">
              <a:lnSpc>
                <a:spcPct val="100000"/>
              </a:lnSpc>
              <a:spcBef>
                <a:spcPct val="0"/>
              </a:spcBef>
              <a:buFontTx/>
              <a:buNone/>
            </a:pPr>
            <a:r>
              <a:rPr lang="ru-RU" altLang="ru-RU" sz="1800" dirty="0">
                <a:latin typeface="ArialMT"/>
              </a:rPr>
              <a:t>НО: </a:t>
            </a:r>
            <a:r>
              <a:rPr lang="ru-RU" altLang="ru-RU" sz="1800" b="1" dirty="0">
                <a:latin typeface="Arial-BoldMT"/>
              </a:rPr>
              <a:t>Скорости замен более-менее постоянны на протяжении времени</a:t>
            </a:r>
            <a:r>
              <a:rPr lang="ru-RU" altLang="ru-RU" sz="1800" dirty="0">
                <a:latin typeface="ArialMT"/>
              </a:rPr>
              <a:t>. </a:t>
            </a:r>
            <a:r>
              <a:rPr lang="ru-RU" altLang="ru-RU" sz="1800" dirty="0"/>
              <a:t>Экстраполируя скорость нуклеотидных замен, полученную на основе нескольких белковых последовательностей, на целый геном млекопитающих </a:t>
            </a:r>
            <a:r>
              <a:rPr lang="ru-RU" altLang="ru-RU" sz="1800" dirty="0" err="1"/>
              <a:t>Кимура</a:t>
            </a:r>
            <a:r>
              <a:rPr lang="ru-RU" altLang="ru-RU" sz="1800" dirty="0"/>
              <a:t> (1968) получил </a:t>
            </a:r>
            <a:r>
              <a:rPr lang="ru-RU" altLang="ru-RU" sz="1800" b="1" dirty="0"/>
              <a:t>скорость замен на геном </a:t>
            </a:r>
            <a:r>
              <a:rPr lang="ru-RU" altLang="ru-RU" sz="1800" dirty="0"/>
              <a:t>(1 мутационная нуклеотидная замена / геном / 2 года), которая по его мнению была слишком большой для того, чтобы быть совместимой с принципом </a:t>
            </a:r>
            <a:r>
              <a:rPr lang="ru-RU" altLang="ru-RU" sz="1800" dirty="0" err="1"/>
              <a:t>Холдейна</a:t>
            </a:r>
            <a:r>
              <a:rPr lang="ru-RU" altLang="ru-RU" sz="1800" dirty="0"/>
              <a:t> (Haldane,1957) «цены естественного отбора» </a:t>
            </a:r>
            <a:r>
              <a:rPr lang="en-US" altLang="ru-RU" sz="1800" dirty="0"/>
              <a:t>(cost of natural selection).</a:t>
            </a:r>
            <a:r>
              <a:rPr lang="ru-RU" altLang="ru-RU" sz="1800" dirty="0"/>
              <a:t> Поэтому </a:t>
            </a:r>
            <a:r>
              <a:rPr lang="ru-RU" altLang="ru-RU" sz="1800" dirty="0" err="1"/>
              <a:t>Кимура</a:t>
            </a:r>
            <a:r>
              <a:rPr lang="ru-RU" altLang="ru-RU" sz="1800" dirty="0"/>
              <a:t> (1968) предположил, что </a:t>
            </a:r>
            <a:r>
              <a:rPr lang="ru-RU" altLang="ru-RU" sz="1800" b="1" dirty="0"/>
              <a:t>большинство молекулярных замен в эволюции происходят за счет случайного дрейфа нейтральных или почти нейтральных мутаций.</a:t>
            </a:r>
            <a:endParaRPr lang="ru-RU" altLang="ru-RU" sz="1800" dirty="0">
              <a:latin typeface="ArialMT"/>
            </a:endParaRPr>
          </a:p>
          <a:p>
            <a:pPr algn="just" eaLnBrk="1" hangingPunct="1">
              <a:lnSpc>
                <a:spcPct val="100000"/>
              </a:lnSpc>
              <a:spcBef>
                <a:spcPct val="0"/>
              </a:spcBef>
              <a:buFontTx/>
              <a:buNone/>
            </a:pPr>
            <a:endParaRPr lang="ru-RU" altLang="ru-RU" sz="1800" b="1" dirty="0">
              <a:latin typeface="Arial-BoldMT"/>
            </a:endParaRPr>
          </a:p>
          <a:p>
            <a:pPr algn="just" eaLnBrk="1" hangingPunct="1">
              <a:lnSpc>
                <a:spcPct val="100000"/>
              </a:lnSpc>
              <a:spcBef>
                <a:spcPct val="0"/>
              </a:spcBef>
              <a:buFontTx/>
              <a:buNone/>
            </a:pPr>
            <a:r>
              <a:rPr lang="ru-RU" altLang="ru-RU" sz="1800" dirty="0">
                <a:latin typeface="Arial" panose="020B0604020202020204" pitchFamily="34" charset="0"/>
                <a:cs typeface="Arial" panose="020B0604020202020204" pitchFamily="34" charset="0"/>
              </a:rPr>
              <a:t>Аналогичная гипотеза независимо была предложена </a:t>
            </a:r>
            <a:r>
              <a:rPr lang="ru-RU" altLang="ru-RU" sz="1800" dirty="0" err="1">
                <a:latin typeface="Arial" panose="020B0604020202020204" pitchFamily="34" charset="0"/>
                <a:cs typeface="Arial" panose="020B0604020202020204" pitchFamily="34" charset="0"/>
              </a:rPr>
              <a:t>King</a:t>
            </a:r>
            <a:r>
              <a:rPr lang="ru-RU" altLang="ru-RU" sz="1800" dirty="0">
                <a:latin typeface="Arial" panose="020B0604020202020204" pitchFamily="34" charset="0"/>
                <a:cs typeface="Arial" panose="020B0604020202020204" pitchFamily="34" charset="0"/>
              </a:rPr>
              <a:t> </a:t>
            </a:r>
            <a:r>
              <a:rPr lang="ru-RU" altLang="ru-RU" sz="1800" dirty="0" err="1">
                <a:latin typeface="Arial" panose="020B0604020202020204" pitchFamily="34" charset="0"/>
                <a:cs typeface="Arial" panose="020B0604020202020204" pitchFamily="34" charset="0"/>
              </a:rPr>
              <a:t>and</a:t>
            </a:r>
            <a:r>
              <a:rPr lang="ru-RU" altLang="ru-RU" sz="1800" dirty="0">
                <a:latin typeface="Arial" panose="020B0604020202020204" pitchFamily="34" charset="0"/>
                <a:cs typeface="Arial" panose="020B0604020202020204" pitchFamily="34" charset="0"/>
              </a:rPr>
              <a:t> </a:t>
            </a:r>
            <a:r>
              <a:rPr lang="ru-RU" altLang="ru-RU" sz="1800" dirty="0" err="1">
                <a:latin typeface="Arial" panose="020B0604020202020204" pitchFamily="34" charset="0"/>
                <a:cs typeface="Arial" panose="020B0604020202020204" pitchFamily="34" charset="0"/>
              </a:rPr>
              <a:t>Jukes</a:t>
            </a:r>
            <a:r>
              <a:rPr lang="ru-RU" altLang="ru-RU" sz="1800" dirty="0">
                <a:latin typeface="Arial" panose="020B0604020202020204" pitchFamily="34" charset="0"/>
                <a:cs typeface="Arial" panose="020B0604020202020204" pitchFamily="34" charset="0"/>
              </a:rPr>
              <a:t> (1969).</a:t>
            </a:r>
          </a:p>
          <a:p>
            <a:pPr algn="just" eaLnBrk="1" hangingPunct="1">
              <a:lnSpc>
                <a:spcPct val="100000"/>
              </a:lnSpc>
              <a:spcBef>
                <a:spcPct val="0"/>
              </a:spcBef>
              <a:buFontTx/>
              <a:buNone/>
            </a:pPr>
            <a:endParaRPr lang="ru-RU" altLang="ru-RU" sz="1800" b="1" dirty="0">
              <a:latin typeface="Arial" panose="020B0604020202020204" pitchFamily="34" charset="0"/>
              <a:cs typeface="Arial" panose="020B0604020202020204" pitchFamily="34" charset="0"/>
            </a:endParaRPr>
          </a:p>
          <a:p>
            <a:pPr algn="just" eaLnBrk="1" hangingPunct="1">
              <a:lnSpc>
                <a:spcPct val="100000"/>
              </a:lnSpc>
              <a:spcBef>
                <a:spcPct val="0"/>
              </a:spcBef>
              <a:buFontTx/>
              <a:buNone/>
            </a:pPr>
            <a:r>
              <a:rPr lang="ru-RU" altLang="ru-RU" sz="1800" b="1" dirty="0">
                <a:latin typeface="Arial-BoldMT"/>
              </a:rPr>
              <a:t>Количественные иммунологические сравнения белков - </a:t>
            </a:r>
            <a:r>
              <a:rPr lang="ru-RU" altLang="ru-RU" sz="1800" dirty="0">
                <a:latin typeface="ArialMT"/>
              </a:rPr>
              <a:t>дальнейшая поддержка гипотезе молекулярных часов.</a:t>
            </a:r>
          </a:p>
          <a:p>
            <a:pPr algn="just" eaLnBrk="1" hangingPunct="1">
              <a:lnSpc>
                <a:spcPct val="100000"/>
              </a:lnSpc>
              <a:spcBef>
                <a:spcPct val="0"/>
              </a:spcBef>
              <a:buFontTx/>
              <a:buNone/>
            </a:pPr>
            <a:endParaRPr lang="ru-RU" altLang="ru-RU" sz="1800" dirty="0">
              <a:latin typeface="ArialMT"/>
            </a:endParaRPr>
          </a:p>
          <a:p>
            <a:pPr algn="just" eaLnBrk="1" hangingPunct="1">
              <a:lnSpc>
                <a:spcPct val="100000"/>
              </a:lnSpc>
              <a:spcBef>
                <a:spcPct val="0"/>
              </a:spcBef>
              <a:buFontTx/>
              <a:buNone/>
            </a:pPr>
            <a:r>
              <a:rPr lang="ru-RU" altLang="ru-RU" sz="1800" b="1" dirty="0" err="1">
                <a:latin typeface="Arial-BoldMT"/>
              </a:rPr>
              <a:t>Т.о</a:t>
            </a:r>
            <a:r>
              <a:rPr lang="ru-RU" altLang="ru-RU" sz="1800" b="1" dirty="0">
                <a:latin typeface="Arial-BoldMT"/>
              </a:rPr>
              <a:t>. в конце 70х </a:t>
            </a:r>
            <a:r>
              <a:rPr lang="ru-RU" altLang="ru-RU" sz="1800" dirty="0">
                <a:latin typeface="ArialMT"/>
              </a:rPr>
              <a:t>гипотеза молекулярных часов была принята большинством молекулярных эволюционистов (</a:t>
            </a:r>
            <a:r>
              <a:rPr lang="ru-RU" altLang="ru-RU" sz="1800" dirty="0" err="1">
                <a:latin typeface="ArialMT"/>
              </a:rPr>
              <a:t>Kimura</a:t>
            </a:r>
            <a:r>
              <a:rPr lang="ru-RU" altLang="ru-RU" sz="1800" dirty="0">
                <a:latin typeface="ArialMT"/>
              </a:rPr>
              <a:t> </a:t>
            </a:r>
            <a:r>
              <a:rPr lang="ru-RU" altLang="ru-RU" sz="1800" dirty="0" err="1">
                <a:latin typeface="ArialMT"/>
              </a:rPr>
              <a:t>and</a:t>
            </a:r>
            <a:r>
              <a:rPr lang="ru-RU" altLang="ru-RU" sz="1800" dirty="0">
                <a:latin typeface="ArialMT"/>
              </a:rPr>
              <a:t> </a:t>
            </a:r>
            <a:r>
              <a:rPr lang="en-US" altLang="ru-RU" sz="1800" dirty="0">
                <a:latin typeface="ArialMT"/>
              </a:rPr>
              <a:t>Ohta,1974, Nei,1975, Wilson et al 1977, Kimura 1979). </a:t>
            </a:r>
            <a:endParaRPr lang="ru-RU" altLang="ru-RU" sz="1800" dirty="0"/>
          </a:p>
        </p:txBody>
      </p:sp>
      <p:sp>
        <p:nvSpPr>
          <p:cNvPr id="43011" name="Прямоугольник 6"/>
          <p:cNvSpPr>
            <a:spLocks noChangeArrowheads="1"/>
          </p:cNvSpPr>
          <p:nvPr/>
        </p:nvSpPr>
        <p:spPr bwMode="auto">
          <a:xfrm>
            <a:off x="114300" y="4964113"/>
            <a:ext cx="11811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latin typeface="ArialMT"/>
              </a:rPr>
              <a:t>Естественные популяции характеризуются значительным уровнем </a:t>
            </a:r>
            <a:r>
              <a:rPr lang="ru-RU" altLang="ru-RU" sz="1800" b="1">
                <a:latin typeface="Arial-BoldMT"/>
              </a:rPr>
              <a:t>белкового полиморфизма.</a:t>
            </a:r>
            <a:endParaRPr lang="ru-RU" altLang="ru-RU" sz="1800"/>
          </a:p>
        </p:txBody>
      </p:sp>
      <p:pic>
        <p:nvPicPr>
          <p:cNvPr id="43012" name="Рисунок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334000"/>
            <a:ext cx="35528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Прямоугольник 9"/>
          <p:cNvSpPr>
            <a:spLocks noChangeArrowheads="1"/>
          </p:cNvSpPr>
          <p:nvPr/>
        </p:nvSpPr>
        <p:spPr bwMode="auto">
          <a:xfrm>
            <a:off x="4162425" y="5451475"/>
            <a:ext cx="705802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t>Зимограмма фермента глюкозофосфатизомеразы из 15 отдельных икринок кильки, фермент представлен тремя аллозимами. </a:t>
            </a:r>
            <a:r>
              <a:rPr lang="en-US" altLang="ru-RU" sz="1800"/>
              <a:t>https://www.intechopen.com/books/electrophoresis/isozymes-application-for-population-genetics</a:t>
            </a:r>
            <a:endParaRPr lang="ru-RU" altLang="ru-RU" sz="1800"/>
          </a:p>
        </p:txBody>
      </p:sp>
    </p:spTree>
    <p:extLst>
      <p:ext uri="{BB962C8B-B14F-4D97-AF65-F5344CB8AC3E}">
        <p14:creationId xmlns:p14="http://schemas.microsoft.com/office/powerpoint/2010/main" val="771372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Прямоугольник 3"/>
          <p:cNvSpPr>
            <a:spLocks noChangeArrowheads="1"/>
          </p:cNvSpPr>
          <p:nvPr/>
        </p:nvSpPr>
        <p:spPr bwMode="auto">
          <a:xfrm>
            <a:off x="188913" y="609600"/>
            <a:ext cx="1009173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latin typeface="ArialMT"/>
              </a:rPr>
              <a:t>Гипотеза </a:t>
            </a:r>
            <a:r>
              <a:rPr lang="ru-RU" altLang="ru-RU" sz="1800" b="1">
                <a:latin typeface="Arial-BoldMT"/>
              </a:rPr>
              <a:t>нейтральных мутаций или нейтральная теория молекулярной эволюции (</a:t>
            </a:r>
            <a:r>
              <a:rPr lang="ru-RU" altLang="ru-RU" sz="1800">
                <a:latin typeface="ArialMT"/>
              </a:rPr>
              <a:t>Кимура; Кинг и Джукс).</a:t>
            </a:r>
            <a:endParaRPr lang="ru-RU" altLang="ru-RU" sz="1800"/>
          </a:p>
          <a:p>
            <a:pPr algn="just" eaLnBrk="1" hangingPunct="1">
              <a:lnSpc>
                <a:spcPct val="100000"/>
              </a:lnSpc>
              <a:spcBef>
                <a:spcPct val="0"/>
              </a:spcBef>
              <a:buFontTx/>
              <a:buNone/>
            </a:pPr>
            <a:endParaRPr lang="ru-RU" altLang="ru-RU" sz="1800" b="1">
              <a:latin typeface="Arial-BoldMT"/>
            </a:endParaRPr>
          </a:p>
          <a:p>
            <a:pPr algn="just" eaLnBrk="1" hangingPunct="1">
              <a:lnSpc>
                <a:spcPct val="100000"/>
              </a:lnSpc>
              <a:spcBef>
                <a:spcPct val="0"/>
              </a:spcBef>
              <a:buFontTx/>
              <a:buNone/>
            </a:pPr>
            <a:r>
              <a:rPr lang="ru-RU" altLang="ru-RU" sz="1800" b="1">
                <a:latin typeface="Arial-BoldMT"/>
              </a:rPr>
              <a:t>Полиморфизм обусловлен нейтральными (или почти нейтральными) мутациями.</a:t>
            </a:r>
          </a:p>
          <a:p>
            <a:pPr algn="just" eaLnBrk="1" hangingPunct="1">
              <a:lnSpc>
                <a:spcPct val="100000"/>
              </a:lnSpc>
              <a:spcBef>
                <a:spcPct val="0"/>
              </a:spcBef>
              <a:buFontTx/>
              <a:buNone/>
            </a:pPr>
            <a:endParaRPr lang="ru-RU" altLang="ru-RU" sz="1800" b="1">
              <a:latin typeface="Arial-BoldMT"/>
            </a:endParaRPr>
          </a:p>
          <a:p>
            <a:pPr algn="just" eaLnBrk="1" hangingPunct="1">
              <a:lnSpc>
                <a:spcPct val="100000"/>
              </a:lnSpc>
              <a:spcBef>
                <a:spcPct val="0"/>
              </a:spcBef>
              <a:buFontTx/>
              <a:buNone/>
            </a:pPr>
            <a:r>
              <a:rPr lang="ru-RU" altLang="ru-RU" sz="1800" b="1">
                <a:latin typeface="Arial-BoldMT"/>
              </a:rPr>
              <a:t>Полиморфизм не сохраняется постоянно в популяции, т.е. полиморфизм – это временная стадия молекулярной эволюции </a:t>
            </a:r>
            <a:r>
              <a:rPr lang="ru-RU" altLang="ru-RU" sz="1800">
                <a:latin typeface="ArialMT"/>
              </a:rPr>
              <a:t>(Кимура, Ота 1971).</a:t>
            </a:r>
          </a:p>
        </p:txBody>
      </p:sp>
      <p:sp>
        <p:nvSpPr>
          <p:cNvPr id="5" name="Прямоугольник 4"/>
          <p:cNvSpPr/>
          <p:nvPr/>
        </p:nvSpPr>
        <p:spPr>
          <a:xfrm>
            <a:off x="3527425" y="128588"/>
            <a:ext cx="3330575" cy="461962"/>
          </a:xfrm>
          <a:prstGeom prst="rect">
            <a:avLst/>
          </a:prstGeom>
        </p:spPr>
        <p:txBody>
          <a:bodyPr wrap="none">
            <a:spAutoFit/>
          </a:bodyPr>
          <a:lstStyle/>
          <a:p>
            <a:pPr eaLnBrk="1" fontAlgn="auto" hangingPunct="1">
              <a:spcBef>
                <a:spcPts val="0"/>
              </a:spcBef>
              <a:spcAft>
                <a:spcPts val="0"/>
              </a:spcAft>
              <a:defRPr/>
            </a:pPr>
            <a:r>
              <a:rPr lang="ru-RU" sz="2400" b="1" dirty="0" err="1">
                <a:effectLst>
                  <a:outerShdw blurRad="38100" dist="38100" dir="2700000" algn="tl">
                    <a:srgbClr val="000000">
                      <a:alpha val="43137"/>
                    </a:srgbClr>
                  </a:outerShdw>
                </a:effectLst>
                <a:latin typeface="ArialMT"/>
              </a:rPr>
              <a:t>Мотоо</a:t>
            </a:r>
            <a:r>
              <a:rPr lang="ru-RU" sz="2400" b="1" dirty="0">
                <a:effectLst>
                  <a:outerShdw blurRad="38100" dist="38100" dir="2700000" algn="tl">
                    <a:srgbClr val="000000">
                      <a:alpha val="43137"/>
                    </a:srgbClr>
                  </a:outerShdw>
                </a:effectLst>
                <a:latin typeface="ArialMT"/>
              </a:rPr>
              <a:t> Кимура (1968)</a:t>
            </a:r>
            <a:endParaRPr lang="ru-RU" sz="2400" b="1" dirty="0">
              <a:effectLst>
                <a:outerShdw blurRad="38100" dist="38100" dir="2700000" algn="tl">
                  <a:srgbClr val="000000">
                    <a:alpha val="43137"/>
                  </a:srgbClr>
                </a:outerShdw>
              </a:effectLst>
              <a:latin typeface="+mn-lt"/>
            </a:endParaRPr>
          </a:p>
        </p:txBody>
      </p:sp>
      <p:pic>
        <p:nvPicPr>
          <p:cNvPr id="45060" name="Рисунок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63225" y="128588"/>
            <a:ext cx="14954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Прямоугольник 6"/>
          <p:cNvSpPr>
            <a:spLocks noChangeArrowheads="1"/>
          </p:cNvSpPr>
          <p:nvPr/>
        </p:nvSpPr>
        <p:spPr bwMode="auto">
          <a:xfrm>
            <a:off x="10648950" y="2271713"/>
            <a:ext cx="1409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t>(1924- 1994)</a:t>
            </a:r>
          </a:p>
        </p:txBody>
      </p:sp>
      <p:sp>
        <p:nvSpPr>
          <p:cNvPr id="45062" name="Прямоугольник 7"/>
          <p:cNvSpPr>
            <a:spLocks noChangeArrowheads="1"/>
          </p:cNvSpPr>
          <p:nvPr/>
        </p:nvSpPr>
        <p:spPr bwMode="auto">
          <a:xfrm>
            <a:off x="10729913" y="1938338"/>
            <a:ext cx="1162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ja-JP" altLang="en-US" sz="1800">
                <a:cs typeface="游ゴシック"/>
              </a:rPr>
              <a:t>木村資生 </a:t>
            </a:r>
            <a:endParaRPr lang="ru-RU" altLang="ru-RU" sz="1800"/>
          </a:p>
        </p:txBody>
      </p:sp>
      <p:sp>
        <p:nvSpPr>
          <p:cNvPr id="45063" name="Прямоугольник 8"/>
          <p:cNvSpPr>
            <a:spLocks noChangeArrowheads="1"/>
          </p:cNvSpPr>
          <p:nvPr/>
        </p:nvSpPr>
        <p:spPr bwMode="auto">
          <a:xfrm>
            <a:off x="2312988" y="2751138"/>
            <a:ext cx="6916737"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ru-RU" altLang="ru-RU" sz="1800">
                <a:solidFill>
                  <a:srgbClr val="CD3300"/>
                </a:solidFill>
                <a:latin typeface="Wingdings-Regular"/>
              </a:rPr>
              <a:t></a:t>
            </a:r>
            <a:r>
              <a:rPr lang="ru-RU" altLang="ru-RU" sz="1800">
                <a:solidFill>
                  <a:srgbClr val="000000"/>
                </a:solidFill>
                <a:latin typeface="ArialMT"/>
              </a:rPr>
              <a:t>Если большинство аминокислотных или нуклеотидных замен происходят за счет нейтральных или почти нейтральных мутаций</a:t>
            </a:r>
          </a:p>
          <a:p>
            <a:pPr eaLnBrk="1" hangingPunct="1">
              <a:lnSpc>
                <a:spcPct val="100000"/>
              </a:lnSpc>
              <a:spcBef>
                <a:spcPct val="0"/>
              </a:spcBef>
              <a:buFontTx/>
              <a:buNone/>
            </a:pPr>
            <a:r>
              <a:rPr lang="ru-RU" altLang="ru-RU" sz="1800">
                <a:solidFill>
                  <a:srgbClr val="CD3300"/>
                </a:solidFill>
                <a:latin typeface="Wingdings-Regular"/>
              </a:rPr>
              <a:t></a:t>
            </a:r>
            <a:r>
              <a:rPr lang="ru-RU" altLang="ru-RU" sz="1800">
                <a:solidFill>
                  <a:srgbClr val="000000"/>
                </a:solidFill>
                <a:latin typeface="ArialMT"/>
              </a:rPr>
              <a:t>если скорость таких мутаций на единицу времени постоянна с течением времени</a:t>
            </a:r>
          </a:p>
          <a:p>
            <a:pPr algn="just" eaLnBrk="1" hangingPunct="1">
              <a:lnSpc>
                <a:spcPct val="100000"/>
              </a:lnSpc>
              <a:spcBef>
                <a:spcPct val="0"/>
              </a:spcBef>
              <a:buFontTx/>
              <a:buNone/>
            </a:pPr>
            <a:endParaRPr lang="ru-RU" altLang="ru-RU" sz="1800">
              <a:solidFill>
                <a:srgbClr val="CD3300"/>
              </a:solidFill>
              <a:latin typeface="Wingdings-Regular"/>
            </a:endParaRPr>
          </a:p>
          <a:p>
            <a:pPr algn="just" eaLnBrk="1" hangingPunct="1">
              <a:lnSpc>
                <a:spcPct val="100000"/>
              </a:lnSpc>
              <a:spcBef>
                <a:spcPct val="0"/>
              </a:spcBef>
              <a:buFontTx/>
              <a:buNone/>
            </a:pPr>
            <a:r>
              <a:rPr lang="ru-RU" altLang="ru-RU" sz="1800">
                <a:solidFill>
                  <a:srgbClr val="33339B"/>
                </a:solidFill>
                <a:latin typeface="Wingdings-Regular"/>
              </a:rPr>
              <a:t> </a:t>
            </a:r>
            <a:r>
              <a:rPr lang="ru-RU" altLang="ru-RU" sz="1800">
                <a:solidFill>
                  <a:srgbClr val="000000"/>
                </a:solidFill>
                <a:latin typeface="ArialMT"/>
              </a:rPr>
              <a:t>то и скорость эволюции будет приблизительно постоянной</a:t>
            </a:r>
            <a:endParaRPr lang="ru-RU" altLang="ru-RU" sz="1800"/>
          </a:p>
        </p:txBody>
      </p:sp>
      <p:sp>
        <p:nvSpPr>
          <p:cNvPr id="45064" name="Прямоугольник 10"/>
          <p:cNvSpPr>
            <a:spLocks noChangeArrowheads="1"/>
          </p:cNvSpPr>
          <p:nvPr/>
        </p:nvSpPr>
        <p:spPr bwMode="auto">
          <a:xfrm>
            <a:off x="1476375" y="4892675"/>
            <a:ext cx="93249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b="1">
                <a:solidFill>
                  <a:srgbClr val="00339B"/>
                </a:solidFill>
                <a:latin typeface="Arial-BoldMT"/>
              </a:rPr>
              <a:t>Нейтральная теория</a:t>
            </a:r>
          </a:p>
          <a:p>
            <a:pPr eaLnBrk="1" hangingPunct="1">
              <a:lnSpc>
                <a:spcPct val="100000"/>
              </a:lnSpc>
              <a:spcBef>
                <a:spcPct val="0"/>
              </a:spcBef>
              <a:buFontTx/>
              <a:buNone/>
            </a:pPr>
            <a:r>
              <a:rPr lang="ru-RU" altLang="ru-RU" sz="1800" b="1">
                <a:solidFill>
                  <a:srgbClr val="CD3300"/>
                </a:solidFill>
                <a:latin typeface="Arial-BoldMT"/>
              </a:rPr>
              <a:t>НЕ </a:t>
            </a:r>
            <a:r>
              <a:rPr lang="ru-RU" altLang="ru-RU" sz="1800" b="1">
                <a:solidFill>
                  <a:srgbClr val="00339B"/>
                </a:solidFill>
                <a:latin typeface="Arial-BoldMT"/>
              </a:rPr>
              <a:t>предполагает:</a:t>
            </a:r>
          </a:p>
          <a:p>
            <a:pPr eaLnBrk="1" hangingPunct="1">
              <a:lnSpc>
                <a:spcPct val="100000"/>
              </a:lnSpc>
              <a:spcBef>
                <a:spcPct val="0"/>
              </a:spcBef>
              <a:buFontTx/>
              <a:buNone/>
            </a:pPr>
            <a:r>
              <a:rPr lang="ru-RU" altLang="ru-RU" sz="1800">
                <a:solidFill>
                  <a:srgbClr val="00339B"/>
                </a:solidFill>
                <a:latin typeface="ArialMT"/>
              </a:rPr>
              <a:t>• </a:t>
            </a:r>
            <a:r>
              <a:rPr lang="ru-RU" altLang="ru-RU" sz="1800" b="1">
                <a:solidFill>
                  <a:srgbClr val="00339B"/>
                </a:solidFill>
                <a:latin typeface="Arial-BoldMT"/>
              </a:rPr>
              <a:t>Что организмы не приспособлены к условиям окружающей среды</a:t>
            </a:r>
          </a:p>
          <a:p>
            <a:pPr eaLnBrk="1" hangingPunct="1">
              <a:lnSpc>
                <a:spcPct val="100000"/>
              </a:lnSpc>
              <a:spcBef>
                <a:spcPct val="0"/>
              </a:spcBef>
              <a:buFontTx/>
              <a:buNone/>
            </a:pPr>
            <a:r>
              <a:rPr lang="ru-RU" altLang="ru-RU" sz="1800">
                <a:solidFill>
                  <a:srgbClr val="00339B"/>
                </a:solidFill>
                <a:latin typeface="ArialMT"/>
              </a:rPr>
              <a:t>• </a:t>
            </a:r>
            <a:r>
              <a:rPr lang="ru-RU" altLang="ru-RU" sz="1800" b="1">
                <a:solidFill>
                  <a:srgbClr val="00339B"/>
                </a:solidFill>
                <a:latin typeface="Arial-BoldMT"/>
              </a:rPr>
              <a:t>Что все морфологические вариации нейтральны</a:t>
            </a:r>
          </a:p>
          <a:p>
            <a:pPr eaLnBrk="1" hangingPunct="1">
              <a:lnSpc>
                <a:spcPct val="100000"/>
              </a:lnSpc>
              <a:spcBef>
                <a:spcPct val="0"/>
              </a:spcBef>
              <a:buFontTx/>
              <a:buNone/>
            </a:pPr>
            <a:r>
              <a:rPr lang="ru-RU" altLang="ru-RU" sz="1800">
                <a:solidFill>
                  <a:srgbClr val="00339B"/>
                </a:solidFill>
                <a:latin typeface="ArialMT"/>
              </a:rPr>
              <a:t>• </a:t>
            </a:r>
            <a:r>
              <a:rPr lang="ru-RU" altLang="ru-RU" sz="1800" b="1">
                <a:solidFill>
                  <a:srgbClr val="00339B"/>
                </a:solidFill>
                <a:latin typeface="Arial-BoldMT"/>
              </a:rPr>
              <a:t>Что ВСЕ генетические изменения нейтральны</a:t>
            </a:r>
          </a:p>
          <a:p>
            <a:pPr eaLnBrk="1" hangingPunct="1">
              <a:lnSpc>
                <a:spcPct val="100000"/>
              </a:lnSpc>
              <a:spcBef>
                <a:spcPct val="0"/>
              </a:spcBef>
              <a:buFontTx/>
              <a:buNone/>
            </a:pPr>
            <a:r>
              <a:rPr lang="ru-RU" altLang="ru-RU" sz="1800">
                <a:solidFill>
                  <a:srgbClr val="00339B"/>
                </a:solidFill>
                <a:latin typeface="ArialMT"/>
              </a:rPr>
              <a:t>• </a:t>
            </a:r>
            <a:r>
              <a:rPr lang="ru-RU" altLang="ru-RU" sz="1800" b="1">
                <a:solidFill>
                  <a:srgbClr val="00339B"/>
                </a:solidFill>
                <a:latin typeface="Arial-BoldMT"/>
              </a:rPr>
              <a:t>Что естественный отбор не играет никакой роли в формировании геномов</a:t>
            </a:r>
            <a:endParaRPr lang="ru-RU" altLang="ru-RU" sz="1800"/>
          </a:p>
        </p:txBody>
      </p:sp>
      <p:pic>
        <p:nvPicPr>
          <p:cNvPr id="2" name="Рисунок 1"/>
          <p:cNvPicPr>
            <a:picLocks noChangeAspect="1"/>
          </p:cNvPicPr>
          <p:nvPr/>
        </p:nvPicPr>
        <p:blipFill rotWithShape="1">
          <a:blip r:embed="rId3"/>
          <a:srcRect l="29160" t="2170" r="27382" b="5272"/>
          <a:stretch/>
        </p:blipFill>
        <p:spPr>
          <a:xfrm>
            <a:off x="9639502" y="3017474"/>
            <a:ext cx="1847446" cy="2867752"/>
          </a:xfrm>
          <a:prstGeom prst="rect">
            <a:avLst/>
          </a:prstGeom>
        </p:spPr>
      </p:pic>
    </p:spTree>
    <p:extLst>
      <p:ext uri="{BB962C8B-B14F-4D97-AF65-F5344CB8AC3E}">
        <p14:creationId xmlns:p14="http://schemas.microsoft.com/office/powerpoint/2010/main" val="2754574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809625" y="271463"/>
            <a:ext cx="6410325" cy="646112"/>
          </a:xfrm>
          <a:prstGeom prst="rect">
            <a:avLst/>
          </a:prstGeom>
        </p:spPr>
        <p:txBody>
          <a:bodyPr>
            <a:spAutoFit/>
          </a:bodyPr>
          <a:lstStyle/>
          <a:p>
            <a:pPr eaLnBrk="1" fontAlgn="auto" hangingPunct="1">
              <a:spcBef>
                <a:spcPts val="0"/>
              </a:spcBef>
              <a:spcAft>
                <a:spcPts val="0"/>
              </a:spcAft>
              <a:defRPr/>
            </a:pPr>
            <a:r>
              <a:rPr lang="en-US" dirty="0">
                <a:effectLst>
                  <a:outerShdw blurRad="38100" dist="38100" dir="2700000" algn="tl">
                    <a:srgbClr val="000000">
                      <a:alpha val="43137"/>
                    </a:srgbClr>
                  </a:outerShdw>
                </a:effectLst>
                <a:latin typeface="Georgia" panose="02040502050405020303" pitchFamily="18" charset="0"/>
              </a:rPr>
              <a:t>Non-Darwinian Evolution by Jack King and Thomas Jukes</a:t>
            </a:r>
            <a:r>
              <a:rPr lang="ru-RU" dirty="0">
                <a:effectLst>
                  <a:outerShdw blurRad="38100" dist="38100" dir="2700000" algn="tl">
                    <a:srgbClr val="000000">
                      <a:alpha val="43137"/>
                    </a:srgbClr>
                  </a:outerShdw>
                </a:effectLst>
                <a:latin typeface="ArialMT"/>
              </a:rPr>
              <a:t>.</a:t>
            </a:r>
            <a:r>
              <a:rPr lang="en-US" dirty="0">
                <a:effectLst>
                  <a:outerShdw blurRad="38100" dist="38100" dir="2700000" algn="tl">
                    <a:srgbClr val="000000">
                      <a:alpha val="43137"/>
                    </a:srgbClr>
                  </a:outerShdw>
                </a:effectLst>
                <a:latin typeface="ArialMT"/>
              </a:rPr>
              <a:t> </a:t>
            </a:r>
            <a:endParaRPr lang="ru-RU" dirty="0">
              <a:effectLst>
                <a:outerShdw blurRad="38100" dist="38100" dir="2700000" algn="tl">
                  <a:srgbClr val="000000">
                    <a:alpha val="43137"/>
                  </a:srgbClr>
                </a:outerShdw>
              </a:effectLst>
              <a:latin typeface="ArialMT"/>
            </a:endParaRPr>
          </a:p>
          <a:p>
            <a:pPr eaLnBrk="1" fontAlgn="auto" hangingPunct="1">
              <a:spcBef>
                <a:spcPts val="0"/>
              </a:spcBef>
              <a:spcAft>
                <a:spcPts val="0"/>
              </a:spcAft>
              <a:defRPr/>
            </a:pPr>
            <a:r>
              <a:rPr lang="en-US" dirty="0">
                <a:latin typeface="+mn-lt"/>
              </a:rPr>
              <a:t>Non-Darwinian Evolution</a:t>
            </a:r>
            <a:r>
              <a:rPr lang="ru-RU" dirty="0">
                <a:latin typeface="+mn-lt"/>
              </a:rPr>
              <a:t>. </a:t>
            </a:r>
            <a:r>
              <a:rPr lang="en-US" b="1" dirty="0">
                <a:latin typeface="+mn-lt"/>
              </a:rPr>
              <a:t>1969</a:t>
            </a:r>
            <a:r>
              <a:rPr lang="ru-RU" b="1" dirty="0">
                <a:latin typeface="+mn-lt"/>
              </a:rPr>
              <a:t>.</a:t>
            </a:r>
            <a:r>
              <a:rPr lang="ru-RU" dirty="0">
                <a:latin typeface="+mn-lt"/>
              </a:rPr>
              <a:t> </a:t>
            </a:r>
            <a:r>
              <a:rPr lang="en-US" dirty="0">
                <a:latin typeface="+mn-lt"/>
              </a:rPr>
              <a:t> Science</a:t>
            </a:r>
            <a:r>
              <a:rPr lang="ru-RU" dirty="0">
                <a:latin typeface="+mn-lt"/>
              </a:rPr>
              <a:t>.</a:t>
            </a:r>
            <a:r>
              <a:rPr lang="en-US" dirty="0">
                <a:latin typeface="+mn-lt"/>
              </a:rPr>
              <a:t> 164</a:t>
            </a:r>
            <a:r>
              <a:rPr lang="ru-RU" dirty="0">
                <a:latin typeface="+mn-lt"/>
              </a:rPr>
              <a:t>:</a:t>
            </a:r>
            <a:r>
              <a:rPr lang="en-US" dirty="0">
                <a:latin typeface="+mn-lt"/>
              </a:rPr>
              <a:t>788-798.</a:t>
            </a:r>
            <a:endParaRPr lang="ru-RU" dirty="0">
              <a:latin typeface="+mn-lt"/>
            </a:endParaRPr>
          </a:p>
        </p:txBody>
      </p:sp>
      <p:sp>
        <p:nvSpPr>
          <p:cNvPr id="46083" name="Прямоугольник 4"/>
          <p:cNvSpPr>
            <a:spLocks noChangeArrowheads="1"/>
          </p:cNvSpPr>
          <p:nvPr/>
        </p:nvSpPr>
        <p:spPr bwMode="auto">
          <a:xfrm>
            <a:off x="342900" y="917575"/>
            <a:ext cx="11563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solidFill>
                  <a:srgbClr val="00339B"/>
                </a:solidFill>
                <a:latin typeface="ArialMT"/>
              </a:rPr>
              <a:t>«Если эволюционная дивергенция ДНК сопровождается случайной фиксацией нейтральных мутаций, то нуклеотиды в третьем положении триплета должны замещаться с большей скоростью».</a:t>
            </a:r>
            <a:endParaRPr lang="ru-RU" altLang="ru-RU" sz="1800"/>
          </a:p>
        </p:txBody>
      </p:sp>
      <p:sp>
        <p:nvSpPr>
          <p:cNvPr id="6" name="Прямоугольник 5"/>
          <p:cNvSpPr/>
          <p:nvPr/>
        </p:nvSpPr>
        <p:spPr>
          <a:xfrm>
            <a:off x="663575" y="1733550"/>
            <a:ext cx="11096625" cy="646113"/>
          </a:xfrm>
          <a:prstGeom prst="rect">
            <a:avLst/>
          </a:prstGeom>
        </p:spPr>
        <p:txBody>
          <a:bodyPr>
            <a:spAutoFit/>
          </a:bodyPr>
          <a:lstStyle/>
          <a:p>
            <a:pPr eaLnBrk="1" fontAlgn="auto" hangingPunct="1">
              <a:spcBef>
                <a:spcPts val="0"/>
              </a:spcBef>
              <a:spcAft>
                <a:spcPts val="0"/>
              </a:spcAft>
              <a:defRPr/>
            </a:pPr>
            <a:r>
              <a:rPr lang="ru-RU" dirty="0">
                <a:effectLst>
                  <a:outerShdw blurRad="38100" dist="38100" dir="2700000" algn="tl">
                    <a:srgbClr val="000000">
                      <a:alpha val="43137"/>
                    </a:srgbClr>
                  </a:outerShdw>
                </a:effectLst>
                <a:latin typeface="Georgia" panose="02040502050405020303" pitchFamily="18" charset="0"/>
              </a:rPr>
              <a:t>Теория «почти» нейтральных мутаций.</a:t>
            </a:r>
          </a:p>
          <a:p>
            <a:pPr eaLnBrk="1" fontAlgn="auto" hangingPunct="1">
              <a:spcBef>
                <a:spcPts val="0"/>
              </a:spcBef>
              <a:spcAft>
                <a:spcPts val="0"/>
              </a:spcAft>
              <a:defRPr/>
            </a:pPr>
            <a:r>
              <a:rPr lang="en-US" dirty="0">
                <a:latin typeface="+mn-lt"/>
                <a:cs typeface="Arial" panose="020B0604020202020204" pitchFamily="34" charset="0"/>
              </a:rPr>
              <a:t>Tomoko </a:t>
            </a:r>
            <a:r>
              <a:rPr lang="en-US" dirty="0" err="1">
                <a:latin typeface="+mn-lt"/>
                <a:cs typeface="Arial" panose="020B0604020202020204" pitchFamily="34" charset="0"/>
              </a:rPr>
              <a:t>Ohta</a:t>
            </a:r>
            <a:r>
              <a:rPr lang="ru-RU" dirty="0">
                <a:latin typeface="+mn-lt"/>
                <a:cs typeface="Arial" panose="020B0604020202020204" pitchFamily="34" charset="0"/>
              </a:rPr>
              <a:t>.</a:t>
            </a:r>
            <a:r>
              <a:rPr lang="en-US" dirty="0">
                <a:latin typeface="+mn-lt"/>
                <a:cs typeface="Arial" panose="020B0604020202020204" pitchFamily="34" charset="0"/>
              </a:rPr>
              <a:t> "Slightly Deleterious Mutant Substitutions in Evolution</a:t>
            </a:r>
            <a:r>
              <a:rPr lang="ru-RU" dirty="0">
                <a:latin typeface="+mn-lt"/>
                <a:cs typeface="Arial" panose="020B0604020202020204" pitchFamily="34" charset="0"/>
              </a:rPr>
              <a:t>.</a:t>
            </a:r>
            <a:r>
              <a:rPr lang="en-US" dirty="0">
                <a:latin typeface="+mn-lt"/>
                <a:cs typeface="Arial" panose="020B0604020202020204" pitchFamily="34" charset="0"/>
              </a:rPr>
              <a:t>"</a:t>
            </a:r>
            <a:r>
              <a:rPr lang="ru-RU" dirty="0">
                <a:latin typeface="+mn-lt"/>
                <a:cs typeface="Arial" panose="020B0604020202020204" pitchFamily="34" charset="0"/>
              </a:rPr>
              <a:t> </a:t>
            </a:r>
            <a:r>
              <a:rPr lang="en-US" b="1" dirty="0">
                <a:latin typeface="+mn-lt"/>
                <a:cs typeface="Arial" panose="020B0604020202020204" pitchFamily="34" charset="0"/>
              </a:rPr>
              <a:t>1973</a:t>
            </a:r>
            <a:r>
              <a:rPr lang="ru-RU" b="1" dirty="0">
                <a:latin typeface="+mn-lt"/>
                <a:cs typeface="Arial" panose="020B0604020202020204" pitchFamily="34" charset="0"/>
              </a:rPr>
              <a:t>.</a:t>
            </a:r>
            <a:r>
              <a:rPr lang="ru-RU" dirty="0">
                <a:latin typeface="+mn-lt"/>
                <a:cs typeface="Arial" panose="020B0604020202020204" pitchFamily="34" charset="0"/>
              </a:rPr>
              <a:t>  </a:t>
            </a:r>
            <a:r>
              <a:rPr lang="en-US" dirty="0">
                <a:latin typeface="+mn-lt"/>
                <a:cs typeface="Arial" panose="020B0604020202020204" pitchFamily="34" charset="0"/>
              </a:rPr>
              <a:t>Nature</a:t>
            </a:r>
            <a:r>
              <a:rPr lang="ru-RU" dirty="0">
                <a:latin typeface="+mn-lt"/>
                <a:cs typeface="Arial" panose="020B0604020202020204" pitchFamily="34" charset="0"/>
              </a:rPr>
              <a:t>.</a:t>
            </a:r>
            <a:r>
              <a:rPr lang="en-US" dirty="0">
                <a:latin typeface="+mn-lt"/>
                <a:cs typeface="Arial" panose="020B0604020202020204" pitchFamily="34" charset="0"/>
              </a:rPr>
              <a:t> 246</a:t>
            </a:r>
            <a:r>
              <a:rPr lang="ru-RU" dirty="0">
                <a:latin typeface="+mn-lt"/>
                <a:cs typeface="Arial" panose="020B0604020202020204" pitchFamily="34" charset="0"/>
              </a:rPr>
              <a:t>:</a:t>
            </a:r>
            <a:r>
              <a:rPr lang="en-US" dirty="0">
                <a:latin typeface="+mn-lt"/>
                <a:cs typeface="Arial" panose="020B0604020202020204" pitchFamily="34" charset="0"/>
              </a:rPr>
              <a:t>96-98.</a:t>
            </a:r>
            <a:endParaRPr lang="ru-RU" dirty="0">
              <a:effectLst>
                <a:outerShdw blurRad="38100" dist="38100" dir="2700000" algn="tl">
                  <a:srgbClr val="000000">
                    <a:alpha val="43137"/>
                  </a:srgbClr>
                </a:outerShdw>
              </a:effectLst>
              <a:latin typeface="+mn-lt"/>
              <a:cs typeface="Arial" panose="020B0604020202020204" pitchFamily="34" charset="0"/>
            </a:endParaRPr>
          </a:p>
        </p:txBody>
      </p:sp>
      <p:sp>
        <p:nvSpPr>
          <p:cNvPr id="7" name="Прямоугольник 6"/>
          <p:cNvSpPr/>
          <p:nvPr/>
        </p:nvSpPr>
        <p:spPr>
          <a:xfrm>
            <a:off x="647700" y="2547938"/>
            <a:ext cx="10191750" cy="646112"/>
          </a:xfrm>
          <a:prstGeom prst="rect">
            <a:avLst/>
          </a:prstGeom>
        </p:spPr>
        <p:txBody>
          <a:bodyPr>
            <a:spAutoFit/>
          </a:bodyPr>
          <a:lstStyle/>
          <a:p>
            <a:pPr eaLnBrk="1" fontAlgn="auto" hangingPunct="1">
              <a:spcBef>
                <a:spcPts val="0"/>
              </a:spcBef>
              <a:spcAft>
                <a:spcPts val="0"/>
              </a:spcAft>
              <a:defRPr/>
            </a:pPr>
            <a:r>
              <a:rPr lang="ru-RU" dirty="0">
                <a:effectLst>
                  <a:outerShdw blurRad="38100" dist="38100" dir="2700000" algn="tl">
                    <a:srgbClr val="000000">
                      <a:alpha val="43137"/>
                    </a:srgbClr>
                  </a:outerShdw>
                </a:effectLst>
                <a:latin typeface="Georgia" panose="02040502050405020303" pitchFamily="18" charset="0"/>
              </a:rPr>
              <a:t>Биохимический полиморфизм природных популяций.</a:t>
            </a:r>
          </a:p>
          <a:p>
            <a:pPr eaLnBrk="1" fontAlgn="auto" hangingPunct="1">
              <a:spcBef>
                <a:spcPts val="0"/>
              </a:spcBef>
              <a:spcAft>
                <a:spcPts val="0"/>
              </a:spcAft>
              <a:defRPr/>
            </a:pPr>
            <a:r>
              <a:rPr lang="en-US" dirty="0">
                <a:latin typeface="+mn-lt"/>
              </a:rPr>
              <a:t>R. C. Lewontin</a:t>
            </a:r>
            <a:r>
              <a:rPr lang="ru-RU" dirty="0">
                <a:latin typeface="+mn-lt"/>
              </a:rPr>
              <a:t>.</a:t>
            </a:r>
            <a:r>
              <a:rPr lang="en-US" dirty="0">
                <a:latin typeface="+mn-lt"/>
              </a:rPr>
              <a:t> The Genetic Basis of Evolutionary Change. (New York,</a:t>
            </a:r>
            <a:r>
              <a:rPr lang="ru-RU" dirty="0">
                <a:latin typeface="+mn-lt"/>
              </a:rPr>
              <a:t> </a:t>
            </a:r>
            <a:r>
              <a:rPr lang="en-US" dirty="0">
                <a:latin typeface="+mn-lt"/>
              </a:rPr>
              <a:t>NY: Columbia University Press, </a:t>
            </a:r>
            <a:r>
              <a:rPr lang="en-US" b="1" dirty="0">
                <a:latin typeface="+mn-lt"/>
              </a:rPr>
              <a:t>1974</a:t>
            </a:r>
            <a:r>
              <a:rPr lang="en-US" dirty="0">
                <a:latin typeface="+mn-lt"/>
              </a:rPr>
              <a:t>).</a:t>
            </a:r>
            <a:endParaRPr lang="ru-RU" dirty="0">
              <a:effectLst>
                <a:outerShdw blurRad="38100" dist="38100" dir="2700000" algn="tl">
                  <a:srgbClr val="000000">
                    <a:alpha val="43137"/>
                  </a:srgbClr>
                </a:outerShdw>
              </a:effectLst>
              <a:latin typeface="Georgia" panose="02040502050405020303" pitchFamily="18" charset="0"/>
            </a:endParaRPr>
          </a:p>
        </p:txBody>
      </p:sp>
      <p:sp>
        <p:nvSpPr>
          <p:cNvPr id="8" name="Прямоугольник 7"/>
          <p:cNvSpPr/>
          <p:nvPr/>
        </p:nvSpPr>
        <p:spPr>
          <a:xfrm>
            <a:off x="542925" y="3313113"/>
            <a:ext cx="10953750" cy="1200150"/>
          </a:xfrm>
          <a:prstGeom prst="rect">
            <a:avLst/>
          </a:prstGeom>
        </p:spPr>
        <p:txBody>
          <a:bodyPr>
            <a:spAutoFit/>
          </a:bodyPr>
          <a:lstStyle/>
          <a:p>
            <a:pPr eaLnBrk="1" fontAlgn="auto" hangingPunct="1">
              <a:spcBef>
                <a:spcPts val="0"/>
              </a:spcBef>
              <a:spcAft>
                <a:spcPts val="0"/>
              </a:spcAft>
              <a:defRPr/>
            </a:pPr>
            <a:r>
              <a:rPr lang="ru-RU" dirty="0">
                <a:effectLst>
                  <a:outerShdw blurRad="38100" dist="38100" dir="2700000" algn="tl">
                    <a:srgbClr val="000000">
                      <a:alpha val="43137"/>
                    </a:srgbClr>
                  </a:outerShdw>
                </a:effectLst>
                <a:latin typeface="Georgia" panose="02040502050405020303" pitchFamily="18" charset="0"/>
              </a:rPr>
              <a:t>Быстрая эволюция </a:t>
            </a:r>
            <a:r>
              <a:rPr lang="ru-RU" dirty="0" err="1">
                <a:effectLst>
                  <a:outerShdw blurRad="38100" dist="38100" dir="2700000" algn="tl">
                    <a:srgbClr val="000000">
                      <a:alpha val="43137"/>
                    </a:srgbClr>
                  </a:outerShdw>
                </a:effectLst>
                <a:latin typeface="Georgia" panose="02040502050405020303" pitchFamily="18" charset="0"/>
              </a:rPr>
              <a:t>псевдогенов</a:t>
            </a:r>
            <a:r>
              <a:rPr lang="ru-RU" dirty="0">
                <a:effectLst>
                  <a:outerShdw blurRad="38100" dist="38100" dir="2700000" algn="tl">
                    <a:srgbClr val="000000">
                      <a:alpha val="43137"/>
                    </a:srgbClr>
                  </a:outerShdw>
                </a:effectLst>
                <a:latin typeface="Georgia" panose="02040502050405020303" pitchFamily="18" charset="0"/>
              </a:rPr>
              <a:t> (</a:t>
            </a:r>
            <a:r>
              <a:rPr lang="ru-RU" dirty="0">
                <a:latin typeface="+mn-lt"/>
              </a:rPr>
              <a:t>нефункциональные аналоги структурных генов, не экспрессирующиеся в клетке</a:t>
            </a:r>
            <a:r>
              <a:rPr lang="ru-RU" dirty="0">
                <a:effectLst>
                  <a:outerShdw blurRad="38100" dist="38100" dir="2700000" algn="tl">
                    <a:srgbClr val="000000">
                      <a:alpha val="43137"/>
                    </a:srgbClr>
                  </a:outerShdw>
                </a:effectLst>
                <a:latin typeface="Georgia" panose="02040502050405020303" pitchFamily="18" charset="0"/>
              </a:rPr>
              <a:t>).</a:t>
            </a:r>
          </a:p>
          <a:p>
            <a:pPr algn="just" eaLnBrk="1" fontAlgn="auto" hangingPunct="1">
              <a:spcBef>
                <a:spcPts val="0"/>
              </a:spcBef>
              <a:spcAft>
                <a:spcPts val="0"/>
              </a:spcAft>
              <a:defRPr/>
            </a:pPr>
            <a:r>
              <a:rPr lang="en-US" dirty="0">
                <a:latin typeface="+mn-lt"/>
              </a:rPr>
              <a:t>T. Miyata and T. </a:t>
            </a:r>
            <a:r>
              <a:rPr lang="en-US" dirty="0" err="1">
                <a:latin typeface="+mn-lt"/>
              </a:rPr>
              <a:t>Yasunaga</a:t>
            </a:r>
            <a:r>
              <a:rPr lang="ru-RU" dirty="0">
                <a:latin typeface="+mn-lt"/>
              </a:rPr>
              <a:t>.</a:t>
            </a:r>
            <a:r>
              <a:rPr lang="en-US" dirty="0">
                <a:latin typeface="+mn-lt"/>
              </a:rPr>
              <a:t> "Rapidly evolving mouse alpha globin related</a:t>
            </a:r>
            <a:r>
              <a:rPr lang="ru-RU" dirty="0">
                <a:latin typeface="+mn-lt"/>
              </a:rPr>
              <a:t> </a:t>
            </a:r>
            <a:r>
              <a:rPr lang="en-US" dirty="0">
                <a:latin typeface="+mn-lt"/>
              </a:rPr>
              <a:t>pseudogene and its evolutionary history," </a:t>
            </a:r>
            <a:r>
              <a:rPr lang="en-US" b="1" dirty="0">
                <a:latin typeface="+mn-lt"/>
              </a:rPr>
              <a:t>1981</a:t>
            </a:r>
            <a:r>
              <a:rPr lang="ru-RU" b="1" dirty="0">
                <a:latin typeface="+mn-lt"/>
              </a:rPr>
              <a:t>.</a:t>
            </a:r>
            <a:r>
              <a:rPr lang="en-US" dirty="0">
                <a:latin typeface="+mn-lt"/>
              </a:rPr>
              <a:t> PNAS</a:t>
            </a:r>
            <a:r>
              <a:rPr lang="ru-RU" dirty="0">
                <a:latin typeface="+mn-lt"/>
              </a:rPr>
              <a:t>.</a:t>
            </a:r>
            <a:r>
              <a:rPr lang="en-US" dirty="0">
                <a:latin typeface="+mn-lt"/>
              </a:rPr>
              <a:t> 78</a:t>
            </a:r>
            <a:r>
              <a:rPr lang="ru-RU" dirty="0">
                <a:latin typeface="+mn-lt"/>
              </a:rPr>
              <a:t>:</a:t>
            </a:r>
            <a:r>
              <a:rPr lang="en-US" dirty="0">
                <a:latin typeface="+mn-lt"/>
              </a:rPr>
              <a:t>450-453.</a:t>
            </a:r>
            <a:endParaRPr lang="ru-RU" dirty="0">
              <a:effectLst>
                <a:outerShdw blurRad="38100" dist="38100" dir="2700000" algn="tl">
                  <a:srgbClr val="000000">
                    <a:alpha val="43137"/>
                  </a:srgbClr>
                </a:outerShdw>
              </a:effectLst>
              <a:latin typeface="Georgia" panose="02040502050405020303" pitchFamily="18" charset="0"/>
            </a:endParaRPr>
          </a:p>
        </p:txBody>
      </p:sp>
      <p:sp>
        <p:nvSpPr>
          <p:cNvPr id="9" name="Прямоугольник 8"/>
          <p:cNvSpPr/>
          <p:nvPr/>
        </p:nvSpPr>
        <p:spPr>
          <a:xfrm>
            <a:off x="542925" y="4597400"/>
            <a:ext cx="11539538" cy="1200150"/>
          </a:xfrm>
          <a:prstGeom prst="rect">
            <a:avLst/>
          </a:prstGeom>
        </p:spPr>
        <p:txBody>
          <a:bodyPr>
            <a:spAutoFit/>
          </a:bodyPr>
          <a:lstStyle/>
          <a:p>
            <a:pPr eaLnBrk="1" fontAlgn="auto" hangingPunct="1">
              <a:spcBef>
                <a:spcPts val="0"/>
              </a:spcBef>
              <a:spcAft>
                <a:spcPts val="0"/>
              </a:spcAft>
              <a:defRPr/>
            </a:pPr>
            <a:r>
              <a:rPr lang="ru-RU" dirty="0" err="1">
                <a:effectLst>
                  <a:outerShdw blurRad="38100" dist="38100" dir="2700000" algn="tl">
                    <a:srgbClr val="000000">
                      <a:alpha val="43137"/>
                    </a:srgbClr>
                  </a:outerShdw>
                </a:effectLst>
                <a:latin typeface="Georgia" panose="02040502050405020303" pitchFamily="18" charset="0"/>
              </a:rPr>
              <a:t>Сравненительное</a:t>
            </a:r>
            <a:r>
              <a:rPr lang="ru-RU" dirty="0">
                <a:effectLst>
                  <a:outerShdw blurRad="38100" dist="38100" dir="2700000" algn="tl">
                    <a:srgbClr val="000000">
                      <a:alpha val="43137"/>
                    </a:srgbClr>
                  </a:outerShdw>
                </a:effectLst>
                <a:latin typeface="Georgia" panose="02040502050405020303" pitchFamily="18" charset="0"/>
              </a:rPr>
              <a:t> изучение </a:t>
            </a:r>
            <a:r>
              <a:rPr lang="ru-RU" dirty="0" err="1">
                <a:effectLst>
                  <a:outerShdw blurRad="38100" dist="38100" dir="2700000" algn="tl">
                    <a:srgbClr val="000000">
                      <a:alpha val="43137"/>
                    </a:srgbClr>
                  </a:outerShdw>
                </a:effectLst>
                <a:latin typeface="Georgia" panose="02040502050405020303" pitchFamily="18" charset="0"/>
              </a:rPr>
              <a:t>несинонимичных</a:t>
            </a:r>
            <a:r>
              <a:rPr lang="ru-RU" dirty="0">
                <a:effectLst>
                  <a:outerShdw blurRad="38100" dist="38100" dir="2700000" algn="tl">
                    <a:srgbClr val="000000">
                      <a:alpha val="43137"/>
                    </a:srgbClr>
                  </a:outerShdw>
                </a:effectLst>
                <a:latin typeface="Georgia" panose="02040502050405020303" pitchFamily="18" charset="0"/>
              </a:rPr>
              <a:t> и синонимичных замен</a:t>
            </a:r>
            <a:r>
              <a:rPr lang="ru-RU" dirty="0">
                <a:latin typeface="ArialMT"/>
              </a:rPr>
              <a:t>.</a:t>
            </a:r>
          </a:p>
          <a:p>
            <a:pPr eaLnBrk="1" fontAlgn="auto" hangingPunct="1">
              <a:spcBef>
                <a:spcPts val="0"/>
              </a:spcBef>
              <a:spcAft>
                <a:spcPts val="0"/>
              </a:spcAft>
              <a:defRPr/>
            </a:pPr>
            <a:r>
              <a:rPr lang="en-US" dirty="0">
                <a:latin typeface="+mn-lt"/>
              </a:rPr>
              <a:t>L. Hughes and M. </a:t>
            </a:r>
            <a:r>
              <a:rPr lang="en-US" dirty="0" err="1">
                <a:latin typeface="+mn-lt"/>
              </a:rPr>
              <a:t>Nei</a:t>
            </a:r>
            <a:r>
              <a:rPr lang="ru-RU" dirty="0">
                <a:latin typeface="+mn-lt"/>
              </a:rPr>
              <a:t>.</a:t>
            </a:r>
            <a:r>
              <a:rPr lang="en-US" dirty="0">
                <a:latin typeface="+mn-lt"/>
              </a:rPr>
              <a:t> "Pattern of nucleotide substitutions at major</a:t>
            </a:r>
            <a:r>
              <a:rPr lang="ru-RU" dirty="0">
                <a:latin typeface="+mn-lt"/>
              </a:rPr>
              <a:t> </a:t>
            </a:r>
            <a:r>
              <a:rPr lang="en-US" dirty="0">
                <a:latin typeface="+mn-lt"/>
              </a:rPr>
              <a:t>histocompatibility complex class I loci reveals </a:t>
            </a:r>
            <a:r>
              <a:rPr lang="en-US" dirty="0" err="1">
                <a:latin typeface="+mn-lt"/>
              </a:rPr>
              <a:t>overdominant</a:t>
            </a:r>
            <a:r>
              <a:rPr lang="en-US" dirty="0">
                <a:latin typeface="+mn-lt"/>
              </a:rPr>
              <a:t> selection," </a:t>
            </a:r>
            <a:r>
              <a:rPr lang="ru-RU" b="1" dirty="0">
                <a:latin typeface="+mn-lt"/>
              </a:rPr>
              <a:t>1988</a:t>
            </a:r>
            <a:r>
              <a:rPr lang="ru-RU" dirty="0">
                <a:latin typeface="+mn-lt"/>
              </a:rPr>
              <a:t>. </a:t>
            </a:r>
            <a:r>
              <a:rPr lang="en-US" dirty="0">
                <a:latin typeface="+mn-lt"/>
              </a:rPr>
              <a:t>Nature</a:t>
            </a:r>
            <a:r>
              <a:rPr lang="ru-RU" dirty="0">
                <a:latin typeface="+mn-lt"/>
              </a:rPr>
              <a:t>. 335:167-170.</a:t>
            </a:r>
          </a:p>
          <a:p>
            <a:pPr eaLnBrk="1" fontAlgn="auto" hangingPunct="1">
              <a:spcBef>
                <a:spcPts val="0"/>
              </a:spcBef>
              <a:spcAft>
                <a:spcPts val="0"/>
              </a:spcAft>
              <a:defRPr/>
            </a:pPr>
            <a:r>
              <a:rPr lang="en-US" dirty="0">
                <a:latin typeface="+mn-lt"/>
              </a:rPr>
              <a:t>J. H. McDonald and M. Kreitman, "Adaptive protein evolution at the AHD</a:t>
            </a:r>
            <a:r>
              <a:rPr lang="ru-RU" dirty="0">
                <a:latin typeface="+mn-lt"/>
              </a:rPr>
              <a:t> </a:t>
            </a:r>
            <a:r>
              <a:rPr lang="en-US" dirty="0">
                <a:latin typeface="+mn-lt"/>
              </a:rPr>
              <a:t>locus in Drosophila," </a:t>
            </a:r>
            <a:r>
              <a:rPr lang="en-US" b="1" dirty="0">
                <a:latin typeface="+mn-lt"/>
              </a:rPr>
              <a:t>1991</a:t>
            </a:r>
            <a:r>
              <a:rPr lang="ru-RU" dirty="0">
                <a:latin typeface="+mn-lt"/>
              </a:rPr>
              <a:t>.</a:t>
            </a:r>
            <a:r>
              <a:rPr lang="en-US" dirty="0">
                <a:latin typeface="+mn-lt"/>
              </a:rPr>
              <a:t> Nature</a:t>
            </a:r>
            <a:r>
              <a:rPr lang="ru-RU" dirty="0">
                <a:latin typeface="+mn-lt"/>
              </a:rPr>
              <a:t>.</a:t>
            </a:r>
            <a:r>
              <a:rPr lang="en-US" dirty="0">
                <a:latin typeface="+mn-lt"/>
              </a:rPr>
              <a:t> 351</a:t>
            </a:r>
            <a:r>
              <a:rPr lang="ru-RU" dirty="0">
                <a:latin typeface="+mn-lt"/>
              </a:rPr>
              <a:t>:</a:t>
            </a:r>
            <a:r>
              <a:rPr lang="en-US" dirty="0">
                <a:latin typeface="+mn-lt"/>
              </a:rPr>
              <a:t>652-654.</a:t>
            </a:r>
            <a:endParaRPr lang="ru-RU" dirty="0">
              <a:latin typeface="+mn-lt"/>
            </a:endParaRPr>
          </a:p>
        </p:txBody>
      </p:sp>
      <p:sp>
        <p:nvSpPr>
          <p:cNvPr id="10" name="Прямоугольник 9"/>
          <p:cNvSpPr/>
          <p:nvPr/>
        </p:nvSpPr>
        <p:spPr>
          <a:xfrm>
            <a:off x="647700" y="6027738"/>
            <a:ext cx="11112500" cy="646112"/>
          </a:xfrm>
          <a:prstGeom prst="rect">
            <a:avLst/>
          </a:prstGeom>
        </p:spPr>
        <p:txBody>
          <a:bodyPr>
            <a:spAutoFit/>
          </a:bodyPr>
          <a:lstStyle/>
          <a:p>
            <a:pPr eaLnBrk="1" fontAlgn="auto" hangingPunct="1">
              <a:spcBef>
                <a:spcPts val="0"/>
              </a:spcBef>
              <a:spcAft>
                <a:spcPts val="0"/>
              </a:spcAft>
              <a:defRPr/>
            </a:pPr>
            <a:r>
              <a:rPr lang="ru-RU" dirty="0">
                <a:effectLst>
                  <a:outerShdw blurRad="38100" dist="38100" dir="2700000" algn="tl">
                    <a:srgbClr val="000000">
                      <a:alpha val="43137"/>
                    </a:srgbClr>
                  </a:outerShdw>
                </a:effectLst>
                <a:latin typeface="Georgia" panose="02040502050405020303" pitchFamily="18" charset="0"/>
              </a:rPr>
              <a:t>Быстрая эволюция </a:t>
            </a:r>
            <a:r>
              <a:rPr lang="ru-RU" dirty="0" err="1">
                <a:effectLst>
                  <a:outerShdw blurRad="38100" dist="38100" dir="2700000" algn="tl">
                    <a:srgbClr val="000000">
                      <a:alpha val="43137"/>
                    </a:srgbClr>
                  </a:outerShdw>
                </a:effectLst>
                <a:latin typeface="Georgia" panose="02040502050405020303" pitchFamily="18" charset="0"/>
              </a:rPr>
              <a:t>несинонимичных</a:t>
            </a:r>
            <a:r>
              <a:rPr lang="ru-RU" dirty="0">
                <a:effectLst>
                  <a:outerShdw blurRad="38100" dist="38100" dir="2700000" algn="tl">
                    <a:srgbClr val="000000">
                      <a:alpha val="43137"/>
                    </a:srgbClr>
                  </a:outerShdw>
                </a:effectLst>
                <a:latin typeface="Georgia" panose="02040502050405020303" pitchFamily="18" charset="0"/>
              </a:rPr>
              <a:t> сайтов в небольших популяциях.</a:t>
            </a:r>
          </a:p>
          <a:p>
            <a:pPr eaLnBrk="1" fontAlgn="auto" hangingPunct="1">
              <a:spcBef>
                <a:spcPts val="0"/>
              </a:spcBef>
              <a:spcAft>
                <a:spcPts val="0"/>
              </a:spcAft>
              <a:defRPr/>
            </a:pPr>
            <a:r>
              <a:rPr lang="en-US" dirty="0">
                <a:latin typeface="+mn-lt"/>
              </a:rPr>
              <a:t>N. A. Moran, "Accelerated evolution and Muller's Ratchet in </a:t>
            </a:r>
            <a:r>
              <a:rPr lang="en-US" dirty="0" err="1">
                <a:latin typeface="+mn-lt"/>
              </a:rPr>
              <a:t>Endosymbiotic</a:t>
            </a:r>
            <a:r>
              <a:rPr lang="ru-RU" dirty="0">
                <a:latin typeface="+mn-lt"/>
              </a:rPr>
              <a:t> </a:t>
            </a:r>
            <a:r>
              <a:rPr lang="pt-BR" dirty="0">
                <a:latin typeface="+mn-lt"/>
              </a:rPr>
              <a:t>bacteria," </a:t>
            </a:r>
            <a:r>
              <a:rPr lang="pt-BR" b="1" dirty="0">
                <a:latin typeface="+mn-lt"/>
              </a:rPr>
              <a:t>1996</a:t>
            </a:r>
            <a:r>
              <a:rPr lang="ru-RU" dirty="0">
                <a:latin typeface="+mn-lt"/>
              </a:rPr>
              <a:t>.</a:t>
            </a:r>
            <a:r>
              <a:rPr lang="pt-BR" dirty="0">
                <a:latin typeface="+mn-lt"/>
              </a:rPr>
              <a:t> PNAS</a:t>
            </a:r>
            <a:r>
              <a:rPr lang="ru-RU" dirty="0">
                <a:latin typeface="+mn-lt"/>
              </a:rPr>
              <a:t>.</a:t>
            </a:r>
            <a:r>
              <a:rPr lang="pt-BR" dirty="0">
                <a:latin typeface="+mn-lt"/>
              </a:rPr>
              <a:t> 93</a:t>
            </a:r>
            <a:r>
              <a:rPr lang="ru-RU" dirty="0">
                <a:latin typeface="+mn-lt"/>
              </a:rPr>
              <a:t>:</a:t>
            </a:r>
            <a:r>
              <a:rPr lang="pt-BR" dirty="0">
                <a:latin typeface="+mn-lt"/>
              </a:rPr>
              <a:t>2873-2878.</a:t>
            </a:r>
            <a:endParaRPr lang="ru-RU" dirty="0">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37702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konspekta.net/lektsiacom/baza4/38242148698.files/image0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1" y="23814"/>
            <a:ext cx="4848225"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Прямоугольник 1"/>
          <p:cNvSpPr/>
          <p:nvPr/>
        </p:nvSpPr>
        <p:spPr>
          <a:xfrm>
            <a:off x="3302001" y="95250"/>
            <a:ext cx="5147307" cy="369332"/>
          </a:xfrm>
          <a:prstGeom prst="rect">
            <a:avLst/>
          </a:prstGeom>
          <a:solidFill>
            <a:schemeClr val="bg1"/>
          </a:solidFill>
        </p:spPr>
        <p:txBody>
          <a:bodyPr wrap="none">
            <a:spAutoFit/>
          </a:bodyPr>
          <a:lstStyle/>
          <a:p>
            <a:pPr eaLnBrk="1" hangingPunct="1">
              <a:defRPr/>
            </a:pPr>
            <a:r>
              <a:rPr lang="ru-RU" altLang="ru-RU" dirty="0">
                <a:effectLst>
                  <a:outerShdw blurRad="38100" dist="38100" dir="2700000" algn="tl">
                    <a:srgbClr val="000000">
                      <a:alpha val="43137"/>
                    </a:srgbClr>
                  </a:outerShdw>
                </a:effectLst>
              </a:rPr>
              <a:t>Общие черты мобильных генетических элементов</a:t>
            </a:r>
          </a:p>
        </p:txBody>
      </p:sp>
      <p:pic>
        <p:nvPicPr>
          <p:cNvPr id="4" name="Picture 2" descr="transpo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4541" y="23814"/>
            <a:ext cx="6626225"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Прямоугольник 4"/>
          <p:cNvSpPr>
            <a:spLocks noChangeArrowheads="1"/>
          </p:cNvSpPr>
          <p:nvPr/>
        </p:nvSpPr>
        <p:spPr bwMode="auto">
          <a:xfrm>
            <a:off x="670471" y="3760789"/>
            <a:ext cx="1101436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14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400" b="1" dirty="0">
                <a:ea typeface="Arial" panose="020B0604020202020204" pitchFamily="34" charset="0"/>
                <a:cs typeface="Times New Roman" panose="02020603050405020304" pitchFamily="18" charset="0"/>
              </a:rPr>
              <a:t>Зеленым цветом обозначены прямые повторы ДНК-мишени и часть ДНК-мишени, в которую встроен подвижный элемент. Направление красных и зеленых треугольников указывает ориентацию соответствующих повторов. Стрелки над подвижным элементом показывают направление транскрипции генов. Масштаб не соблюден. </a:t>
            </a:r>
            <a:r>
              <a:rPr lang="ru-RU" altLang="ru-RU" sz="1400" b="1" i="1" dirty="0">
                <a:ea typeface="Arial" panose="020B0604020202020204" pitchFamily="34" charset="0"/>
                <a:cs typeface="Times New Roman" panose="02020603050405020304" pitchFamily="18" charset="0"/>
              </a:rPr>
              <a:t>а </a:t>
            </a:r>
            <a:r>
              <a:rPr lang="ru-RU" altLang="ru-RU" sz="1400" b="1" dirty="0">
                <a:ea typeface="Arial" panose="020B0604020202020204" pitchFamily="34" charset="0"/>
                <a:cs typeface="Times New Roman" panose="02020603050405020304" pitchFamily="18" charset="0"/>
              </a:rPr>
              <a:t>– бактериальный </a:t>
            </a:r>
            <a:r>
              <a:rPr lang="ru-RU" altLang="ru-RU" sz="1400" b="1" dirty="0" err="1">
                <a:ea typeface="Arial" panose="020B0604020202020204" pitchFamily="34" charset="0"/>
                <a:cs typeface="Times New Roman" panose="02020603050405020304" pitchFamily="18" charset="0"/>
              </a:rPr>
              <a:t>транспозон</a:t>
            </a:r>
            <a:r>
              <a:rPr lang="ru-RU" altLang="ru-RU" sz="1400" b="1" dirty="0">
                <a:ea typeface="Arial" panose="020B0604020202020204" pitchFamily="34" charset="0"/>
                <a:cs typeface="Times New Roman" panose="02020603050405020304" pitchFamily="18" charset="0"/>
              </a:rPr>
              <a:t> </a:t>
            </a:r>
            <a:r>
              <a:rPr lang="en-US" altLang="ru-RU" sz="1400" b="1" dirty="0" err="1">
                <a:ea typeface="Arial" panose="020B0604020202020204" pitchFamily="34" charset="0"/>
                <a:cs typeface="Times New Roman" panose="02020603050405020304" pitchFamily="18" charset="0"/>
              </a:rPr>
              <a:t>Tn</a:t>
            </a:r>
            <a:r>
              <a:rPr lang="ru-RU" altLang="ru-RU" sz="1400" b="1" dirty="0">
                <a:ea typeface="Arial" panose="020B0604020202020204" pitchFamily="34" charset="0"/>
                <a:cs typeface="Times New Roman" panose="02020603050405020304" pitchFamily="18" charset="0"/>
              </a:rPr>
              <a:t>3. Размер около 5 </a:t>
            </a:r>
            <a:r>
              <a:rPr lang="ru-RU" altLang="ru-RU" sz="1400" b="1" dirty="0" err="1">
                <a:ea typeface="Arial" panose="020B0604020202020204" pitchFamily="34" charset="0"/>
                <a:cs typeface="Times New Roman" panose="02020603050405020304" pitchFamily="18" charset="0"/>
              </a:rPr>
              <a:t>т.п.н</a:t>
            </a:r>
            <a:r>
              <a:rPr lang="ru-RU" altLang="ru-RU" sz="1400" b="1" dirty="0">
                <a:ea typeface="Arial" panose="020B0604020202020204" pitchFamily="34" charset="0"/>
                <a:cs typeface="Times New Roman" panose="02020603050405020304" pitchFamily="18" charset="0"/>
              </a:rPr>
              <a:t>., обращенные концевые повторы по 38 </a:t>
            </a:r>
            <a:r>
              <a:rPr lang="ru-RU" altLang="ru-RU" sz="1400" b="1" dirty="0" err="1">
                <a:ea typeface="Arial" panose="020B0604020202020204" pitchFamily="34" charset="0"/>
                <a:cs typeface="Times New Roman" panose="02020603050405020304" pitchFamily="18" charset="0"/>
              </a:rPr>
              <a:t>п.н</a:t>
            </a:r>
            <a:r>
              <a:rPr lang="ru-RU" altLang="ru-RU" sz="1400" b="1" dirty="0">
                <a:ea typeface="Arial" panose="020B0604020202020204" pitchFamily="34" charset="0"/>
                <a:cs typeface="Times New Roman" panose="02020603050405020304" pitchFamily="18" charset="0"/>
              </a:rPr>
              <a:t>., прямые повторы ДНК-мишени по 5 </a:t>
            </a:r>
            <a:r>
              <a:rPr lang="ru-RU" altLang="ru-RU" sz="1400" b="1" dirty="0" err="1">
                <a:ea typeface="Arial" panose="020B0604020202020204" pitchFamily="34" charset="0"/>
                <a:cs typeface="Times New Roman" panose="02020603050405020304" pitchFamily="18" charset="0"/>
              </a:rPr>
              <a:t>п.н</a:t>
            </a:r>
            <a:r>
              <a:rPr lang="ru-RU" altLang="ru-RU" sz="1400" b="1" dirty="0">
                <a:ea typeface="Arial" panose="020B0604020202020204" pitchFamily="34" charset="0"/>
                <a:cs typeface="Times New Roman" panose="02020603050405020304" pitchFamily="18" charset="0"/>
              </a:rPr>
              <a:t>., </a:t>
            </a:r>
            <a:r>
              <a:rPr lang="en-US" altLang="ru-RU" sz="1400" b="1" i="1" dirty="0" err="1">
                <a:ea typeface="Arial" panose="020B0604020202020204" pitchFamily="34" charset="0"/>
                <a:cs typeface="Times New Roman" panose="02020603050405020304" pitchFamily="18" charset="0"/>
              </a:rPr>
              <a:t>tnpA</a:t>
            </a:r>
            <a:r>
              <a:rPr lang="en-US" altLang="ru-RU" sz="1400" b="1" i="1" dirty="0">
                <a:ea typeface="Arial" panose="020B0604020202020204" pitchFamily="34" charset="0"/>
                <a:cs typeface="Times New Roman" panose="02020603050405020304" pitchFamily="18" charset="0"/>
              </a:rPr>
              <a:t> </a:t>
            </a:r>
            <a:r>
              <a:rPr lang="ru-RU" altLang="ru-RU" sz="1400" b="1" dirty="0">
                <a:ea typeface="Arial" panose="020B0604020202020204" pitchFamily="34" charset="0"/>
                <a:cs typeface="Times New Roman" panose="02020603050405020304" pitchFamily="18" charset="0"/>
              </a:rPr>
              <a:t>– ген </a:t>
            </a:r>
            <a:r>
              <a:rPr lang="ru-RU" altLang="ru-RU" sz="1400" b="1" dirty="0" err="1">
                <a:ea typeface="Arial" panose="020B0604020202020204" pitchFamily="34" charset="0"/>
                <a:cs typeface="Times New Roman" panose="02020603050405020304" pitchFamily="18" charset="0"/>
              </a:rPr>
              <a:t>транспозазы</a:t>
            </a:r>
            <a:r>
              <a:rPr lang="ru-RU" altLang="ru-RU" sz="1400" b="1" dirty="0">
                <a:ea typeface="Arial" panose="020B0604020202020204" pitchFamily="34" charset="0"/>
                <a:cs typeface="Times New Roman" panose="02020603050405020304" pitchFamily="18" charset="0"/>
              </a:rPr>
              <a:t>, </a:t>
            </a:r>
            <a:r>
              <a:rPr lang="en-US" altLang="ru-RU" sz="1400" b="1" i="1" dirty="0" err="1">
                <a:ea typeface="Arial" panose="020B0604020202020204" pitchFamily="34" charset="0"/>
                <a:cs typeface="Times New Roman" panose="02020603050405020304" pitchFamily="18" charset="0"/>
              </a:rPr>
              <a:t>tnpR</a:t>
            </a:r>
            <a:r>
              <a:rPr lang="en-US" altLang="ru-RU" sz="1400" b="1" i="1" dirty="0">
                <a:ea typeface="Arial" panose="020B0604020202020204" pitchFamily="34" charset="0"/>
                <a:cs typeface="Times New Roman" panose="02020603050405020304" pitchFamily="18" charset="0"/>
              </a:rPr>
              <a:t> </a:t>
            </a:r>
            <a:r>
              <a:rPr lang="ru-RU" altLang="ru-RU" sz="1400" b="1" dirty="0">
                <a:ea typeface="Arial" panose="020B0604020202020204" pitchFamily="34" charset="0"/>
                <a:cs typeface="Times New Roman" panose="02020603050405020304" pitchFamily="18" charset="0"/>
              </a:rPr>
              <a:t>– ген </a:t>
            </a:r>
            <a:r>
              <a:rPr lang="ru-RU" altLang="ru-RU" sz="1400" b="1" dirty="0" err="1">
                <a:ea typeface="Arial" panose="020B0604020202020204" pitchFamily="34" charset="0"/>
                <a:cs typeface="Times New Roman" panose="02020603050405020304" pitchFamily="18" charset="0"/>
              </a:rPr>
              <a:t>резолвазы</a:t>
            </a:r>
            <a:r>
              <a:rPr lang="ru-RU" altLang="ru-RU" sz="1400" b="1" dirty="0">
                <a:ea typeface="Arial" panose="020B0604020202020204" pitchFamily="34" charset="0"/>
                <a:cs typeface="Times New Roman" panose="02020603050405020304" pitchFamily="18" charset="0"/>
              </a:rPr>
              <a:t>. </a:t>
            </a:r>
            <a:r>
              <a:rPr lang="en-US" altLang="ru-RU" sz="1400" b="1" dirty="0">
                <a:ea typeface="Arial" panose="020B0604020202020204" pitchFamily="34" charset="0"/>
                <a:cs typeface="Times New Roman" panose="02020603050405020304" pitchFamily="18" charset="0"/>
              </a:rPr>
              <a:t>RS </a:t>
            </a:r>
            <a:r>
              <a:rPr lang="ru-RU" altLang="ru-RU" sz="1400" b="1" dirty="0">
                <a:ea typeface="Arial" panose="020B0604020202020204" pitchFamily="34" charset="0"/>
                <a:cs typeface="Times New Roman" panose="02020603050405020304" pitchFamily="18" charset="0"/>
              </a:rPr>
              <a:t>- сайт разрешения </a:t>
            </a:r>
            <a:r>
              <a:rPr lang="ru-RU" altLang="ru-RU" sz="1400" b="1" dirty="0" err="1">
                <a:ea typeface="Arial" panose="020B0604020202020204" pitchFamily="34" charset="0"/>
                <a:cs typeface="Times New Roman" panose="02020603050405020304" pitchFamily="18" charset="0"/>
              </a:rPr>
              <a:t>коинтегратов</a:t>
            </a:r>
            <a:r>
              <a:rPr lang="ru-RU" altLang="ru-RU" sz="1400" b="1" dirty="0">
                <a:ea typeface="Arial" panose="020B0604020202020204" pitchFamily="34" charset="0"/>
                <a:cs typeface="Times New Roman" panose="02020603050405020304" pitchFamily="18" charset="0"/>
              </a:rPr>
              <a:t> для </a:t>
            </a:r>
            <a:r>
              <a:rPr lang="ru-RU" altLang="ru-RU" sz="1400" b="1" dirty="0" err="1">
                <a:ea typeface="Arial" panose="020B0604020202020204" pitchFamily="34" charset="0"/>
                <a:cs typeface="Times New Roman" panose="02020603050405020304" pitchFamily="18" charset="0"/>
              </a:rPr>
              <a:t>резолвазы</a:t>
            </a:r>
            <a:r>
              <a:rPr lang="ru-RU" altLang="ru-RU" sz="1400" b="1" dirty="0">
                <a:ea typeface="Arial" panose="020B0604020202020204" pitchFamily="34" charset="0"/>
                <a:cs typeface="Times New Roman" panose="02020603050405020304" pitchFamily="18" charset="0"/>
              </a:rPr>
              <a:t>. </a:t>
            </a:r>
            <a:r>
              <a:rPr lang="en-US" altLang="ru-RU" sz="1400" b="1" i="1" dirty="0" err="1">
                <a:ea typeface="Arial" panose="020B0604020202020204" pitchFamily="34" charset="0"/>
                <a:cs typeface="Times New Roman" panose="02020603050405020304" pitchFamily="18" charset="0"/>
              </a:rPr>
              <a:t>bla</a:t>
            </a:r>
            <a:r>
              <a:rPr lang="en-US" altLang="ru-RU" sz="1400" b="1" i="1" dirty="0">
                <a:ea typeface="Arial" panose="020B0604020202020204" pitchFamily="34" charset="0"/>
                <a:cs typeface="Times New Roman" panose="02020603050405020304" pitchFamily="18" charset="0"/>
              </a:rPr>
              <a:t> </a:t>
            </a:r>
            <a:r>
              <a:rPr lang="ru-RU" altLang="ru-RU" sz="1400" b="1" dirty="0">
                <a:ea typeface="Arial" panose="020B0604020202020204" pitchFamily="34" charset="0"/>
                <a:cs typeface="Times New Roman" panose="02020603050405020304" pitchFamily="18" charset="0"/>
              </a:rPr>
              <a:t>– ген бета-</a:t>
            </a:r>
            <a:r>
              <a:rPr lang="ru-RU" altLang="ru-RU" sz="1400" b="1" dirty="0" err="1">
                <a:ea typeface="Arial" panose="020B0604020202020204" pitchFamily="34" charset="0"/>
                <a:cs typeface="Times New Roman" panose="02020603050405020304" pitchFamily="18" charset="0"/>
              </a:rPr>
              <a:t>лактамазы</a:t>
            </a:r>
            <a:r>
              <a:rPr lang="ru-RU" altLang="ru-RU" sz="1400" b="1" dirty="0">
                <a:ea typeface="Arial" panose="020B0604020202020204" pitchFamily="34" charset="0"/>
                <a:cs typeface="Times New Roman" panose="02020603050405020304" pitchFamily="18" charset="0"/>
              </a:rPr>
              <a:t>, определяющий устойчивость к антибиотикам пенициллинового ряда; </a:t>
            </a:r>
            <a:r>
              <a:rPr lang="ru-RU" altLang="ru-RU" sz="1400" b="1" i="1" dirty="0">
                <a:ea typeface="Arial" panose="020B0604020202020204" pitchFamily="34" charset="0"/>
                <a:cs typeface="Times New Roman" panose="02020603050405020304" pitchFamily="18" charset="0"/>
              </a:rPr>
              <a:t>б </a:t>
            </a:r>
            <a:r>
              <a:rPr lang="ru-RU" altLang="ru-RU" sz="1400" b="1" dirty="0">
                <a:ea typeface="Arial" panose="020B0604020202020204" pitchFamily="34" charset="0"/>
                <a:cs typeface="Times New Roman" panose="02020603050405020304" pitchFamily="18" charset="0"/>
              </a:rPr>
              <a:t>– бактериальный </a:t>
            </a:r>
            <a:r>
              <a:rPr lang="ru-RU" altLang="ru-RU" sz="1400" b="1" dirty="0" err="1">
                <a:ea typeface="Arial" panose="020B0604020202020204" pitchFamily="34" charset="0"/>
                <a:cs typeface="Times New Roman" panose="02020603050405020304" pitchFamily="18" charset="0"/>
              </a:rPr>
              <a:t>транспозон</a:t>
            </a:r>
            <a:r>
              <a:rPr lang="ru-RU" altLang="ru-RU" sz="1400" b="1" dirty="0">
                <a:ea typeface="Arial" panose="020B0604020202020204" pitchFamily="34" charset="0"/>
                <a:cs typeface="Times New Roman" panose="02020603050405020304" pitchFamily="18" charset="0"/>
              </a:rPr>
              <a:t> </a:t>
            </a:r>
            <a:r>
              <a:rPr lang="en-US" altLang="ru-RU" sz="1400" b="1" dirty="0" err="1">
                <a:ea typeface="Arial" panose="020B0604020202020204" pitchFamily="34" charset="0"/>
                <a:cs typeface="Times New Roman" panose="02020603050405020304" pitchFamily="18" charset="0"/>
              </a:rPr>
              <a:t>Tn</a:t>
            </a:r>
            <a:r>
              <a:rPr lang="ru-RU" altLang="ru-RU" sz="1400" b="1" dirty="0">
                <a:ea typeface="Arial" panose="020B0604020202020204" pitchFamily="34" charset="0"/>
                <a:cs typeface="Times New Roman" panose="02020603050405020304" pitchFamily="18" charset="0"/>
              </a:rPr>
              <a:t>5. Размер около 5,8 </a:t>
            </a:r>
            <a:r>
              <a:rPr lang="ru-RU" altLang="ru-RU" sz="1400" b="1" dirty="0" err="1">
                <a:ea typeface="Arial" panose="020B0604020202020204" pitchFamily="34" charset="0"/>
                <a:cs typeface="Times New Roman" panose="02020603050405020304" pitchFamily="18" charset="0"/>
              </a:rPr>
              <a:t>т.п.н</a:t>
            </a:r>
            <a:r>
              <a:rPr lang="ru-RU" altLang="ru-RU" sz="1400" b="1" dirty="0">
                <a:ea typeface="Arial" panose="020B0604020202020204" pitchFamily="34" charset="0"/>
                <a:cs typeface="Times New Roman" panose="02020603050405020304" pitchFamily="18" charset="0"/>
              </a:rPr>
              <a:t>., обращенные концевые повторы представлены подвижным элементом </a:t>
            </a:r>
            <a:r>
              <a:rPr lang="en-US" altLang="ru-RU" sz="1400" b="1" dirty="0">
                <a:ea typeface="Arial" panose="020B0604020202020204" pitchFamily="34" charset="0"/>
                <a:cs typeface="Times New Roman" panose="02020603050405020304" pitchFamily="18" charset="0"/>
              </a:rPr>
              <a:t>IS</a:t>
            </a:r>
            <a:r>
              <a:rPr lang="ru-RU" altLang="ru-RU" sz="1400" b="1" dirty="0">
                <a:ea typeface="Arial" panose="020B0604020202020204" pitchFamily="34" charset="0"/>
                <a:cs typeface="Times New Roman" panose="02020603050405020304" pitchFamily="18" charset="0"/>
              </a:rPr>
              <a:t>50 (</a:t>
            </a:r>
            <a:r>
              <a:rPr lang="en-US" altLang="ru-RU" sz="1400" b="1" dirty="0">
                <a:ea typeface="Arial" panose="020B0604020202020204" pitchFamily="34" charset="0"/>
                <a:cs typeface="Times New Roman" panose="02020603050405020304" pitchFamily="18" charset="0"/>
              </a:rPr>
              <a:t>IS </a:t>
            </a:r>
            <a:r>
              <a:rPr lang="ru-RU" altLang="ru-RU" sz="1400" b="1" dirty="0">
                <a:ea typeface="Arial" panose="020B0604020202020204" pitchFamily="34" charset="0"/>
                <a:cs typeface="Times New Roman" panose="02020603050405020304" pitchFamily="18" charset="0"/>
              </a:rPr>
              <a:t>– </a:t>
            </a:r>
            <a:r>
              <a:rPr lang="en-US" altLang="ru-RU" sz="1400" b="1" dirty="0">
                <a:ea typeface="Arial" panose="020B0604020202020204" pitchFamily="34" charset="0"/>
                <a:cs typeface="Times New Roman" panose="02020603050405020304" pitchFamily="18" charset="0"/>
              </a:rPr>
              <a:t>insertion</a:t>
            </a:r>
            <a:r>
              <a:rPr lang="ru-RU" altLang="ru-RU" sz="1400" b="1" dirty="0">
                <a:ea typeface="Arial" panose="020B0604020202020204" pitchFamily="34" charset="0"/>
                <a:cs typeface="Times New Roman" panose="02020603050405020304" pitchFamily="18" charset="0"/>
              </a:rPr>
              <a:t>) длиной 1531–1533 </a:t>
            </a:r>
            <a:r>
              <a:rPr lang="ru-RU" altLang="ru-RU" sz="1400" b="1" dirty="0" err="1">
                <a:ea typeface="Arial" panose="020B0604020202020204" pitchFamily="34" charset="0"/>
                <a:cs typeface="Times New Roman" panose="02020603050405020304" pitchFamily="18" charset="0"/>
              </a:rPr>
              <a:t>п.н</a:t>
            </a:r>
            <a:r>
              <a:rPr lang="ru-RU" altLang="ru-RU" sz="1400" b="1" dirty="0">
                <a:ea typeface="Arial" panose="020B0604020202020204" pitchFamily="34" charset="0"/>
                <a:cs typeface="Times New Roman" panose="02020603050405020304" pitchFamily="18" charset="0"/>
              </a:rPr>
              <a:t>. Левый повтор (</a:t>
            </a:r>
            <a:r>
              <a:rPr lang="en-US" altLang="ru-RU" sz="1400" b="1" dirty="0">
                <a:ea typeface="Arial" panose="020B0604020202020204" pitchFamily="34" charset="0"/>
                <a:cs typeface="Times New Roman" panose="02020603050405020304" pitchFamily="18" charset="0"/>
              </a:rPr>
              <a:t>IS</a:t>
            </a:r>
            <a:r>
              <a:rPr lang="ru-RU" altLang="ru-RU" sz="1400" b="1" dirty="0">
                <a:ea typeface="Arial" panose="020B0604020202020204" pitchFamily="34" charset="0"/>
                <a:cs typeface="Times New Roman" panose="02020603050405020304" pitchFamily="18" charset="0"/>
              </a:rPr>
              <a:t>50</a:t>
            </a:r>
            <a:r>
              <a:rPr lang="en-US" altLang="ru-RU" sz="1400" b="1" dirty="0">
                <a:ea typeface="Arial" panose="020B0604020202020204" pitchFamily="34" charset="0"/>
                <a:cs typeface="Times New Roman" panose="02020603050405020304" pitchFamily="18" charset="0"/>
              </a:rPr>
              <a:t>L</a:t>
            </a:r>
            <a:r>
              <a:rPr lang="ru-RU" altLang="ru-RU" sz="1400" b="1" dirty="0">
                <a:ea typeface="Arial" panose="020B0604020202020204" pitchFamily="34" charset="0"/>
                <a:cs typeface="Times New Roman" panose="02020603050405020304" pitchFamily="18" charset="0"/>
              </a:rPr>
              <a:t>) инактивирован в результате нонсенс-мутации, правый повтор (</a:t>
            </a:r>
            <a:r>
              <a:rPr lang="en-US" altLang="ru-RU" sz="1400" b="1" dirty="0">
                <a:ea typeface="Arial" panose="020B0604020202020204" pitchFamily="34" charset="0"/>
                <a:cs typeface="Times New Roman" panose="02020603050405020304" pitchFamily="18" charset="0"/>
              </a:rPr>
              <a:t>IS</a:t>
            </a:r>
            <a:r>
              <a:rPr lang="ru-RU" altLang="ru-RU" sz="1400" b="1" dirty="0">
                <a:ea typeface="Arial" panose="020B0604020202020204" pitchFamily="34" charset="0"/>
                <a:cs typeface="Times New Roman" panose="02020603050405020304" pitchFamily="18" charset="0"/>
              </a:rPr>
              <a:t>50</a:t>
            </a:r>
            <a:r>
              <a:rPr lang="en-US" altLang="ru-RU" sz="1400" b="1" dirty="0">
                <a:ea typeface="Arial" panose="020B0604020202020204" pitchFamily="34" charset="0"/>
                <a:cs typeface="Times New Roman" panose="02020603050405020304" pitchFamily="18" charset="0"/>
              </a:rPr>
              <a:t>R</a:t>
            </a:r>
            <a:r>
              <a:rPr lang="ru-RU" altLang="ru-RU" sz="1400" b="1" dirty="0">
                <a:ea typeface="Arial" panose="020B0604020202020204" pitchFamily="34" charset="0"/>
                <a:cs typeface="Times New Roman" panose="02020603050405020304" pitchFamily="18" charset="0"/>
              </a:rPr>
              <a:t>) кодирует </a:t>
            </a:r>
            <a:r>
              <a:rPr lang="ru-RU" altLang="ru-RU" sz="1400" b="1" dirty="0" err="1">
                <a:ea typeface="Arial" panose="020B0604020202020204" pitchFamily="34" charset="0"/>
                <a:cs typeface="Times New Roman" panose="02020603050405020304" pitchFamily="18" charset="0"/>
              </a:rPr>
              <a:t>транспозазу</a:t>
            </a:r>
            <a:r>
              <a:rPr lang="ru-RU" altLang="ru-RU" sz="1400" b="1" dirty="0">
                <a:ea typeface="Arial" panose="020B0604020202020204" pitchFamily="34" charset="0"/>
                <a:cs typeface="Times New Roman" panose="02020603050405020304" pitchFamily="18" charset="0"/>
              </a:rPr>
              <a:t>. </a:t>
            </a:r>
            <a:r>
              <a:rPr lang="en-US" altLang="ru-RU" sz="1400" b="1" i="1" dirty="0">
                <a:ea typeface="Arial" panose="020B0604020202020204" pitchFamily="34" charset="0"/>
                <a:cs typeface="Times New Roman" panose="02020603050405020304" pitchFamily="18" charset="0"/>
              </a:rPr>
              <a:t>NPTII </a:t>
            </a:r>
            <a:r>
              <a:rPr lang="ru-RU" altLang="ru-RU" sz="1400" b="1" dirty="0">
                <a:ea typeface="Arial" panose="020B0604020202020204" pitchFamily="34" charset="0"/>
                <a:cs typeface="Times New Roman" panose="02020603050405020304" pitchFamily="18" charset="0"/>
              </a:rPr>
              <a:t>– ген </a:t>
            </a:r>
            <a:r>
              <a:rPr lang="ru-RU" altLang="ru-RU" sz="1400" b="1" dirty="0" err="1">
                <a:ea typeface="Arial" panose="020B0604020202020204" pitchFamily="34" charset="0"/>
                <a:cs typeface="Times New Roman" panose="02020603050405020304" pitchFamily="18" charset="0"/>
              </a:rPr>
              <a:t>неомицинфосфотрансферазы</a:t>
            </a:r>
            <a:r>
              <a:rPr lang="ru-RU" altLang="ru-RU" sz="1400" b="1" dirty="0">
                <a:ea typeface="Arial" panose="020B0604020202020204" pitchFamily="34" charset="0"/>
                <a:cs typeface="Times New Roman" panose="02020603050405020304" pitchFamily="18" charset="0"/>
              </a:rPr>
              <a:t> </a:t>
            </a:r>
            <a:r>
              <a:rPr lang="en-US" altLang="ru-RU" sz="1400" b="1" dirty="0">
                <a:ea typeface="Arial" panose="020B0604020202020204" pitchFamily="34" charset="0"/>
                <a:cs typeface="Times New Roman" panose="02020603050405020304" pitchFamily="18" charset="0"/>
              </a:rPr>
              <a:t>II </a:t>
            </a:r>
            <a:r>
              <a:rPr lang="ru-RU" altLang="ru-RU" sz="1400" b="1" dirty="0">
                <a:ea typeface="Arial" panose="020B0604020202020204" pitchFamily="34" charset="0"/>
                <a:cs typeface="Times New Roman" panose="02020603050405020304" pitchFamily="18" charset="0"/>
              </a:rPr>
              <a:t>обеспечивает устойчивость к антибиотику </a:t>
            </a:r>
            <a:r>
              <a:rPr lang="ru-RU" altLang="ru-RU" sz="1400" b="1" dirty="0" err="1">
                <a:ea typeface="Arial" panose="020B0604020202020204" pitchFamily="34" charset="0"/>
                <a:cs typeface="Times New Roman" panose="02020603050405020304" pitchFamily="18" charset="0"/>
              </a:rPr>
              <a:t>канамицину</a:t>
            </a:r>
            <a:r>
              <a:rPr lang="ru-RU" altLang="ru-RU" sz="1400" b="1" dirty="0">
                <a:ea typeface="Arial" panose="020B0604020202020204" pitchFamily="34" charset="0"/>
                <a:cs typeface="Times New Roman" panose="02020603050405020304" pitchFamily="18" charset="0"/>
              </a:rPr>
              <a:t>. Прямые повторы ДНК-мишени по 9 </a:t>
            </a:r>
            <a:r>
              <a:rPr lang="ru-RU" altLang="ru-RU" sz="1400" b="1" dirty="0" err="1">
                <a:ea typeface="Arial" panose="020B0604020202020204" pitchFamily="34" charset="0"/>
                <a:cs typeface="Times New Roman" panose="02020603050405020304" pitchFamily="18" charset="0"/>
              </a:rPr>
              <a:t>п.н</a:t>
            </a:r>
            <a:r>
              <a:rPr lang="ru-RU" altLang="ru-RU" sz="1400" b="1" dirty="0">
                <a:ea typeface="Arial" panose="020B0604020202020204" pitchFamily="34" charset="0"/>
                <a:cs typeface="Times New Roman" panose="02020603050405020304" pitchFamily="18" charset="0"/>
              </a:rPr>
              <a:t>.; </a:t>
            </a:r>
            <a:r>
              <a:rPr lang="ru-RU" altLang="ru-RU" sz="1400" b="1" i="1" dirty="0">
                <a:ea typeface="Arial" panose="020B0604020202020204" pitchFamily="34" charset="0"/>
                <a:cs typeface="Times New Roman" panose="02020603050405020304" pitchFamily="18" charset="0"/>
              </a:rPr>
              <a:t>в </a:t>
            </a:r>
            <a:r>
              <a:rPr lang="ru-RU" altLang="ru-RU" sz="1400" b="1" dirty="0">
                <a:ea typeface="Arial" panose="020B0604020202020204" pitchFamily="34" charset="0"/>
                <a:cs typeface="Times New Roman" panose="02020603050405020304" pitchFamily="18" charset="0"/>
              </a:rPr>
              <a:t>– дрожжевой </a:t>
            </a:r>
            <a:r>
              <a:rPr lang="ru-RU" altLang="ru-RU" sz="1400" b="1" dirty="0" err="1">
                <a:ea typeface="Arial" panose="020B0604020202020204" pitchFamily="34" charset="0"/>
                <a:cs typeface="Times New Roman" panose="02020603050405020304" pitchFamily="18" charset="0"/>
              </a:rPr>
              <a:t>ретротранспозон</a:t>
            </a:r>
            <a:r>
              <a:rPr lang="ru-RU" altLang="ru-RU" sz="1400" b="1" dirty="0">
                <a:ea typeface="Arial" panose="020B0604020202020204" pitchFamily="34" charset="0"/>
                <a:cs typeface="Times New Roman" panose="02020603050405020304" pitchFamily="18" charset="0"/>
              </a:rPr>
              <a:t> </a:t>
            </a:r>
            <a:r>
              <a:rPr lang="en-US" altLang="ru-RU" sz="1400" b="1" dirty="0">
                <a:ea typeface="Arial" panose="020B0604020202020204" pitchFamily="34" charset="0"/>
                <a:cs typeface="Times New Roman" panose="02020603050405020304" pitchFamily="18" charset="0"/>
              </a:rPr>
              <a:t>Ty</a:t>
            </a:r>
            <a:r>
              <a:rPr lang="ru-RU" altLang="ru-RU" sz="1400" b="1" dirty="0">
                <a:ea typeface="Arial" panose="020B0604020202020204" pitchFamily="34" charset="0"/>
                <a:cs typeface="Times New Roman" panose="02020603050405020304" pitchFamily="18" charset="0"/>
              </a:rPr>
              <a:t>1. Размер около 5,9 </a:t>
            </a:r>
            <a:r>
              <a:rPr lang="ru-RU" altLang="ru-RU" sz="1400" b="1" dirty="0" err="1">
                <a:ea typeface="Arial" panose="020B0604020202020204" pitchFamily="34" charset="0"/>
                <a:cs typeface="Times New Roman" panose="02020603050405020304" pitchFamily="18" charset="0"/>
              </a:rPr>
              <a:t>т.п.н</a:t>
            </a:r>
            <a:r>
              <a:rPr lang="ru-RU" altLang="ru-RU" sz="1400" b="1" dirty="0">
                <a:ea typeface="Arial" panose="020B0604020202020204" pitchFamily="34" charset="0"/>
                <a:cs typeface="Times New Roman" panose="02020603050405020304" pitchFamily="18" charset="0"/>
              </a:rPr>
              <a:t>., прямые концевые повторы по 330 </a:t>
            </a:r>
            <a:r>
              <a:rPr lang="ru-RU" altLang="ru-RU" sz="1400" b="1" dirty="0" err="1">
                <a:ea typeface="Arial" panose="020B0604020202020204" pitchFamily="34" charset="0"/>
                <a:cs typeface="Times New Roman" panose="02020603050405020304" pitchFamily="18" charset="0"/>
              </a:rPr>
              <a:t>п.н</a:t>
            </a:r>
            <a:r>
              <a:rPr lang="ru-RU" altLang="ru-RU" sz="1400" b="1" dirty="0">
                <a:ea typeface="Arial" panose="020B0604020202020204" pitchFamily="34" charset="0"/>
                <a:cs typeface="Times New Roman" panose="02020603050405020304" pitchFamily="18" charset="0"/>
              </a:rPr>
              <a:t>., прямые повторы ДНК-мишени по 5 </a:t>
            </a:r>
            <a:r>
              <a:rPr lang="ru-RU" altLang="ru-RU" sz="1400" b="1" dirty="0" err="1">
                <a:ea typeface="Arial" panose="020B0604020202020204" pitchFamily="34" charset="0"/>
                <a:cs typeface="Times New Roman" panose="02020603050405020304" pitchFamily="18" charset="0"/>
              </a:rPr>
              <a:t>п.н</a:t>
            </a:r>
            <a:r>
              <a:rPr lang="ru-RU" altLang="ru-RU" sz="1400" b="1" dirty="0">
                <a:ea typeface="Arial" panose="020B0604020202020204" pitchFamily="34" charset="0"/>
                <a:cs typeface="Times New Roman" panose="02020603050405020304" pitchFamily="18" charset="0"/>
              </a:rPr>
              <a:t>. Считывается единый </a:t>
            </a:r>
            <a:r>
              <a:rPr lang="ru-RU" altLang="ru-RU" sz="1400" b="1" dirty="0" err="1">
                <a:ea typeface="Arial" panose="020B0604020202020204" pitchFamily="34" charset="0"/>
                <a:cs typeface="Times New Roman" panose="02020603050405020304" pitchFamily="18" charset="0"/>
              </a:rPr>
              <a:t>транскрипт</a:t>
            </a:r>
            <a:r>
              <a:rPr lang="ru-RU" altLang="ru-RU" sz="1400" b="1" dirty="0">
                <a:ea typeface="Arial" panose="020B0604020202020204" pitchFamily="34" charset="0"/>
                <a:cs typeface="Times New Roman" panose="02020603050405020304" pitchFamily="18" charset="0"/>
              </a:rPr>
              <a:t>. Ген </a:t>
            </a:r>
            <a:r>
              <a:rPr lang="en-US" altLang="ru-RU" sz="1400" b="1" i="1" dirty="0">
                <a:ea typeface="Arial" panose="020B0604020202020204" pitchFamily="34" charset="0"/>
                <a:cs typeface="Times New Roman" panose="02020603050405020304" pitchFamily="18" charset="0"/>
              </a:rPr>
              <a:t>gag </a:t>
            </a:r>
            <a:r>
              <a:rPr lang="ru-RU" altLang="ru-RU" sz="1400" b="1" dirty="0">
                <a:ea typeface="Arial" panose="020B0604020202020204" pitchFamily="34" charset="0"/>
                <a:cs typeface="Times New Roman" panose="02020603050405020304" pitchFamily="18" charset="0"/>
              </a:rPr>
              <a:t>кодирует структурный РНК-связывающий белок. Ген </a:t>
            </a:r>
            <a:r>
              <a:rPr lang="en-US" altLang="ru-RU" sz="1400" b="1" i="1" dirty="0">
                <a:ea typeface="Arial" panose="020B0604020202020204" pitchFamily="34" charset="0"/>
                <a:cs typeface="Times New Roman" panose="02020603050405020304" pitchFamily="18" charset="0"/>
              </a:rPr>
              <a:t>pol </a:t>
            </a:r>
            <a:r>
              <a:rPr lang="ru-RU" altLang="ru-RU" sz="1400" b="1" dirty="0">
                <a:ea typeface="Arial" panose="020B0604020202020204" pitchFamily="34" charset="0"/>
                <a:cs typeface="Times New Roman" panose="02020603050405020304" pitchFamily="18" charset="0"/>
              </a:rPr>
              <a:t>кодирует общий белок, который содержит в качестве доменов </a:t>
            </a:r>
            <a:r>
              <a:rPr lang="ru-RU" altLang="ru-RU" sz="1400" b="1" dirty="0" err="1">
                <a:ea typeface="Arial" panose="020B0604020202020204" pitchFamily="34" charset="0"/>
                <a:cs typeface="Times New Roman" panose="02020603050405020304" pitchFamily="18" charset="0"/>
              </a:rPr>
              <a:t>интегразу</a:t>
            </a:r>
            <a:r>
              <a:rPr lang="ru-RU" altLang="ru-RU" sz="1400" b="1" dirty="0">
                <a:ea typeface="Arial" panose="020B0604020202020204" pitchFamily="34" charset="0"/>
                <a:cs typeface="Times New Roman" panose="02020603050405020304" pitchFamily="18" charset="0"/>
              </a:rPr>
              <a:t> (</a:t>
            </a:r>
            <a:r>
              <a:rPr lang="en-US" altLang="ru-RU" sz="1400" b="1" dirty="0">
                <a:ea typeface="Arial" panose="020B0604020202020204" pitchFamily="34" charset="0"/>
                <a:cs typeface="Times New Roman" panose="02020603050405020304" pitchFamily="18" charset="0"/>
              </a:rPr>
              <a:t>INT</a:t>
            </a:r>
            <a:r>
              <a:rPr lang="ru-RU" altLang="ru-RU" sz="1400" b="1" dirty="0">
                <a:ea typeface="Arial" panose="020B0604020202020204" pitchFamily="34" charset="0"/>
                <a:cs typeface="Times New Roman" panose="02020603050405020304" pitchFamily="18" charset="0"/>
              </a:rPr>
              <a:t>), обратную транскриптазу (</a:t>
            </a:r>
            <a:r>
              <a:rPr lang="en-US" altLang="ru-RU" sz="1400" b="1" dirty="0">
                <a:ea typeface="Arial" panose="020B0604020202020204" pitchFamily="34" charset="0"/>
                <a:cs typeface="Times New Roman" panose="02020603050405020304" pitchFamily="18" charset="0"/>
              </a:rPr>
              <a:t>RT</a:t>
            </a:r>
            <a:r>
              <a:rPr lang="ru-RU" altLang="ru-RU" sz="1400" b="1" dirty="0">
                <a:ea typeface="Arial" panose="020B0604020202020204" pitchFamily="34" charset="0"/>
                <a:cs typeface="Times New Roman" panose="02020603050405020304" pitchFamily="18" charset="0"/>
              </a:rPr>
              <a:t>), </a:t>
            </a:r>
            <a:r>
              <a:rPr lang="ru-RU" altLang="ru-RU" sz="1400" b="1" dirty="0" err="1">
                <a:ea typeface="Arial" panose="020B0604020202020204" pitchFamily="34" charset="0"/>
                <a:cs typeface="Times New Roman" panose="02020603050405020304" pitchFamily="18" charset="0"/>
              </a:rPr>
              <a:t>РНКазу</a:t>
            </a:r>
            <a:r>
              <a:rPr lang="ru-RU" altLang="ru-RU" sz="1400" b="1" dirty="0">
                <a:ea typeface="Arial" panose="020B0604020202020204" pitchFamily="34" charset="0"/>
                <a:cs typeface="Times New Roman" panose="02020603050405020304" pitchFamily="18" charset="0"/>
              </a:rPr>
              <a:t> </a:t>
            </a:r>
            <a:r>
              <a:rPr lang="en-US" altLang="ru-RU" sz="1400" b="1" dirty="0">
                <a:ea typeface="Arial" panose="020B0604020202020204" pitchFamily="34" charset="0"/>
                <a:cs typeface="Times New Roman" panose="02020603050405020304" pitchFamily="18" charset="0"/>
              </a:rPr>
              <a:t>H </a:t>
            </a:r>
            <a:r>
              <a:rPr lang="ru-RU" altLang="ru-RU" sz="1400" b="1" dirty="0">
                <a:ea typeface="Arial" panose="020B0604020202020204" pitchFamily="34" charset="0"/>
                <a:cs typeface="Times New Roman" panose="02020603050405020304" pitchFamily="18" charset="0"/>
              </a:rPr>
              <a:t>(</a:t>
            </a:r>
            <a:r>
              <a:rPr lang="en-US" altLang="ru-RU" sz="1400" b="1" dirty="0">
                <a:ea typeface="Arial" panose="020B0604020202020204" pitchFamily="34" charset="0"/>
                <a:cs typeface="Times New Roman" panose="02020603050405020304" pitchFamily="18" charset="0"/>
              </a:rPr>
              <a:t>RH</a:t>
            </a:r>
            <a:r>
              <a:rPr lang="ru-RU" altLang="ru-RU" sz="1400" b="1" dirty="0">
                <a:ea typeface="Arial" panose="020B0604020202020204" pitchFamily="34" charset="0"/>
                <a:cs typeface="Times New Roman" panose="02020603050405020304" pitchFamily="18" charset="0"/>
              </a:rPr>
              <a:t>) и протеазу (</a:t>
            </a:r>
            <a:r>
              <a:rPr lang="en-US" altLang="ru-RU" sz="1400" b="1" dirty="0">
                <a:ea typeface="Arial" panose="020B0604020202020204" pitchFamily="34" charset="0"/>
                <a:cs typeface="Times New Roman" panose="02020603050405020304" pitchFamily="18" charset="0"/>
              </a:rPr>
              <a:t>PR</a:t>
            </a:r>
            <a:r>
              <a:rPr lang="ru-RU" altLang="ru-RU" sz="1400" b="1" dirty="0">
                <a:ea typeface="Arial" panose="020B0604020202020204" pitchFamily="34" charset="0"/>
                <a:cs typeface="Times New Roman" panose="02020603050405020304" pitchFamily="18" charset="0"/>
              </a:rPr>
              <a:t>). Последняя затем разрезает общий белок на отдельные ферменты.</a:t>
            </a:r>
          </a:p>
        </p:txBody>
      </p:sp>
      <p:sp>
        <p:nvSpPr>
          <p:cNvPr id="7" name="Прямоугольник 6"/>
          <p:cNvSpPr/>
          <p:nvPr/>
        </p:nvSpPr>
        <p:spPr>
          <a:xfrm>
            <a:off x="7805016" y="6308369"/>
            <a:ext cx="3371500" cy="307777"/>
          </a:xfrm>
          <a:prstGeom prst="rect">
            <a:avLst/>
          </a:prstGeom>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ru-RU" altLang="ru-RU" sz="1400" b="1" dirty="0" err="1">
                <a:effectLst>
                  <a:outerShdw blurRad="38100" dist="38100" dir="2700000" algn="tl">
                    <a:srgbClr val="C0C0C0"/>
                  </a:outerShdw>
                </a:effectLst>
                <a:ea typeface="Arial" panose="020B0604020202020204" pitchFamily="34" charset="0"/>
                <a:cs typeface="Times New Roman" panose="02020603050405020304" pitchFamily="18" charset="0"/>
              </a:rPr>
              <a:t>Глазер</a:t>
            </a:r>
            <a:r>
              <a:rPr lang="ru-RU" altLang="ru-RU" sz="1400" b="1" dirty="0">
                <a:effectLst>
                  <a:outerShdw blurRad="38100" dist="38100" dir="2700000" algn="tl">
                    <a:srgbClr val="C0C0C0"/>
                  </a:outerShdw>
                </a:effectLst>
                <a:ea typeface="Arial" panose="020B0604020202020204" pitchFamily="34" charset="0"/>
                <a:cs typeface="Times New Roman" panose="02020603050405020304" pitchFamily="18" charset="0"/>
              </a:rPr>
              <a:t> В.М. 1998. СОЖ. №</a:t>
            </a:r>
            <a:r>
              <a:rPr lang="en-US" altLang="ru-RU" sz="1400" b="1" dirty="0">
                <a:effectLst>
                  <a:outerShdw blurRad="38100" dist="38100" dir="2700000" algn="tl">
                    <a:srgbClr val="C0C0C0"/>
                  </a:outerShdw>
                </a:effectLst>
                <a:ea typeface="Arial" panose="020B0604020202020204" pitchFamily="34" charset="0"/>
                <a:cs typeface="Times New Roman" panose="02020603050405020304" pitchFamily="18" charset="0"/>
              </a:rPr>
              <a:t>7</a:t>
            </a:r>
            <a:r>
              <a:rPr lang="ru-RU" altLang="ru-RU" sz="1400" b="1" dirty="0">
                <a:effectLst>
                  <a:outerShdw blurRad="38100" dist="38100" dir="2700000" algn="tl">
                    <a:srgbClr val="C0C0C0"/>
                  </a:outerShdw>
                </a:effectLst>
                <a:ea typeface="Arial" panose="020B0604020202020204" pitchFamily="34" charset="0"/>
                <a:cs typeface="Times New Roman" panose="02020603050405020304" pitchFamily="18" charset="0"/>
              </a:rPr>
              <a:t>. С.22-29.</a:t>
            </a:r>
            <a:endParaRPr lang="ru-RU" altLang="ru-RU" sz="1400" dirty="0">
              <a:effectLst>
                <a:outerShdw blurRad="38100" dist="38100" dir="2700000" algn="tl">
                  <a:srgbClr val="C0C0C0"/>
                </a:outerShdw>
              </a:effectLst>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705132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4" y="0"/>
            <a:ext cx="7324725" cy="666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1847851" y="1989138"/>
            <a:ext cx="2016125" cy="3416300"/>
          </a:xfrm>
          <a:prstGeom prst="rect">
            <a:avLst/>
          </a:prstGeom>
        </p:spPr>
        <p:txBody>
          <a:bodyPr>
            <a:spAutoFit/>
          </a:bodyPr>
          <a:lstStyle/>
          <a:p>
            <a:pPr eaLnBrk="1" hangingPunct="1">
              <a:defRPr/>
            </a:pPr>
            <a:r>
              <a:rPr lang="ru-RU" spc="-10" dirty="0" err="1">
                <a:latin typeface="Calibri" panose="020F0502020204030204" pitchFamily="34" charset="0"/>
                <a:ea typeface="Calibri" panose="020F0502020204030204" pitchFamily="34" charset="0"/>
                <a:cs typeface="Times New Roman" panose="02020603050405020304" pitchFamily="18" charset="0"/>
              </a:rPr>
              <a:t>Репликативная</a:t>
            </a:r>
            <a:r>
              <a:rPr lang="ru-RU" spc="-50" dirty="0">
                <a:latin typeface="Calibri" panose="020F0502020204030204" pitchFamily="34" charset="0"/>
                <a:ea typeface="Calibri" panose="020F0502020204030204" pitchFamily="34" charset="0"/>
                <a:cs typeface="Times New Roman" panose="02020603050405020304" pitchFamily="18" charset="0"/>
              </a:rPr>
              <a:t> </a:t>
            </a:r>
            <a:r>
              <a:rPr lang="ru-RU" spc="-10" dirty="0">
                <a:latin typeface="Calibri" panose="020F0502020204030204" pitchFamily="34" charset="0"/>
                <a:ea typeface="Calibri" panose="020F0502020204030204" pitchFamily="34" charset="0"/>
                <a:cs typeface="Times New Roman" panose="02020603050405020304" pitchFamily="18" charset="0"/>
              </a:rPr>
              <a:t>транспозиция</a:t>
            </a:r>
            <a:r>
              <a:rPr lang="ru-RU" spc="-50"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a:t>
            </a:r>
            <a:r>
              <a:rPr lang="ru-RU" spc="-50" dirty="0">
                <a:latin typeface="Calibri" panose="020F0502020204030204" pitchFamily="34" charset="0"/>
                <a:ea typeface="Calibri" panose="020F0502020204030204" pitchFamily="34" charset="0"/>
                <a:cs typeface="Times New Roman" panose="02020603050405020304" pitchFamily="18" charset="0"/>
              </a:rPr>
              <a:t> </a:t>
            </a:r>
            <a:r>
              <a:rPr lang="ru-RU" spc="-10" dirty="0">
                <a:latin typeface="Calibri" panose="020F0502020204030204" pitchFamily="34" charset="0"/>
                <a:ea typeface="Calibri" panose="020F0502020204030204" pitchFamily="34" charset="0"/>
                <a:cs typeface="Times New Roman" panose="02020603050405020304" pitchFamily="18" charset="0"/>
              </a:rPr>
              <a:t>относительно</a:t>
            </a:r>
            <a:r>
              <a:rPr lang="ru-RU" spc="-45" dirty="0">
                <a:latin typeface="Calibri" panose="020F0502020204030204" pitchFamily="34" charset="0"/>
                <a:ea typeface="Calibri" panose="020F0502020204030204" pitchFamily="34" charset="0"/>
                <a:cs typeface="Times New Roman" panose="02020603050405020304" pitchFamily="18" charset="0"/>
              </a:rPr>
              <a:t> </a:t>
            </a:r>
            <a:r>
              <a:rPr lang="ru-RU" spc="-10" dirty="0">
                <a:latin typeface="Calibri" panose="020F0502020204030204" pitchFamily="34" charset="0"/>
                <a:ea typeface="Calibri" panose="020F0502020204030204" pitchFamily="34" charset="0"/>
                <a:cs typeface="Times New Roman" panose="02020603050405020304" pitchFamily="18" charset="0"/>
              </a:rPr>
              <a:t>ред</a:t>
            </a:r>
            <a:r>
              <a:rPr lang="ru-RU" dirty="0">
                <a:latin typeface="Calibri" panose="020F0502020204030204" pitchFamily="34" charset="0"/>
                <a:ea typeface="Calibri" panose="020F0502020204030204" pitchFamily="34" charset="0"/>
                <a:cs typeface="Times New Roman" panose="02020603050405020304" pitchFamily="18" charset="0"/>
              </a:rPr>
              <a:t>кий</a:t>
            </a:r>
            <a:r>
              <a:rPr lang="ru-RU" spc="-95"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механизм.</a:t>
            </a:r>
            <a:r>
              <a:rPr lang="ru-RU" spc="-95"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Он</a:t>
            </a:r>
            <a:r>
              <a:rPr lang="ru-RU" spc="-95"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обнаружен</a:t>
            </a:r>
            <a:r>
              <a:rPr lang="ru-RU" spc="-90"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у</a:t>
            </a:r>
            <a:r>
              <a:rPr lang="ru-RU" spc="-95"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фага</a:t>
            </a:r>
            <a:r>
              <a:rPr lang="ru-RU" spc="-95"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Mu</a:t>
            </a:r>
            <a:r>
              <a:rPr lang="en-US" spc="-90"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и</a:t>
            </a:r>
            <a:r>
              <a:rPr lang="ru-RU" spc="-95"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бактериальных</a:t>
            </a:r>
            <a:r>
              <a:rPr lang="ru-RU" spc="30"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транспозонов</a:t>
            </a:r>
            <a:r>
              <a:rPr lang="ru-RU" spc="35"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семейства</a:t>
            </a:r>
            <a:r>
              <a:rPr lang="ru-RU" spc="35" dirty="0">
                <a:latin typeface="Calibri" panose="020F0502020204030204" pitchFamily="34" charset="0"/>
                <a:ea typeface="Calibri" panose="020F0502020204030204" pitchFamily="34" charset="0"/>
                <a:cs typeface="Times New Roman" panose="02020603050405020304" pitchFamily="18" charset="0"/>
              </a:rPr>
              <a:t> </a:t>
            </a:r>
            <a:r>
              <a:rPr lang="en-US" spc="-35" dirty="0" err="1">
                <a:latin typeface="Calibri" panose="020F0502020204030204" pitchFamily="34" charset="0"/>
                <a:ea typeface="Calibri" panose="020F0502020204030204" pitchFamily="34" charset="0"/>
                <a:cs typeface="Times New Roman" panose="02020603050405020304" pitchFamily="18" charset="0"/>
              </a:rPr>
              <a:t>T</a:t>
            </a:r>
            <a:r>
              <a:rPr lang="en-US" spc="-40" dirty="0" err="1">
                <a:latin typeface="Calibri" panose="020F0502020204030204" pitchFamily="34" charset="0"/>
                <a:ea typeface="Calibri" panose="020F0502020204030204" pitchFamily="34" charset="0"/>
                <a:cs typeface="Times New Roman" panose="02020603050405020304" pitchFamily="18" charset="0"/>
              </a:rPr>
              <a:t>n</a:t>
            </a:r>
            <a:r>
              <a:rPr lang="ru-RU" spc="-40" dirty="0">
                <a:latin typeface="Calibri" panose="020F0502020204030204" pitchFamily="34" charset="0"/>
                <a:ea typeface="Calibri" panose="020F0502020204030204" pitchFamily="34" charset="0"/>
                <a:cs typeface="Times New Roman" panose="02020603050405020304" pitchFamily="18" charset="0"/>
              </a:rPr>
              <a:t>3</a:t>
            </a:r>
            <a:r>
              <a:rPr lang="ru-RU" spc="30"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с</a:t>
            </a:r>
            <a:r>
              <a:rPr lang="ru-RU" spc="35"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короткими</a:t>
            </a:r>
            <a:r>
              <a:rPr lang="ru-RU" spc="110"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обращенными</a:t>
            </a:r>
            <a:r>
              <a:rPr lang="ru-RU" spc="50"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повторами.</a:t>
            </a:r>
            <a:endParaRPr lang="ru-RU" dirty="0"/>
          </a:p>
        </p:txBody>
      </p:sp>
      <p:sp>
        <p:nvSpPr>
          <p:cNvPr id="8" name="Прямоугольник 7"/>
          <p:cNvSpPr/>
          <p:nvPr/>
        </p:nvSpPr>
        <p:spPr>
          <a:xfrm>
            <a:off x="4008438" y="4078289"/>
            <a:ext cx="339324" cy="276999"/>
          </a:xfrm>
          <a:prstGeom prst="rect">
            <a:avLst/>
          </a:prstGeom>
        </p:spPr>
        <p:txBody>
          <a:bodyPr wrap="none">
            <a:spAutoFit/>
          </a:bodyPr>
          <a:lstStyle/>
          <a:p>
            <a:pPr eaLnBrk="1" hangingPunct="1">
              <a:defRPr/>
            </a:pPr>
            <a:r>
              <a:rPr lang="en-US" sz="1200" b="1" spc="-10" dirty="0">
                <a:ea typeface="Arial" panose="020B0604020202020204" pitchFamily="34" charset="0"/>
                <a:cs typeface="Times New Roman" panose="02020603050405020304" pitchFamily="18" charset="0"/>
              </a:rPr>
              <a:t>RS</a:t>
            </a:r>
            <a:endParaRPr lang="ru-RU" sz="1200" dirty="0"/>
          </a:p>
        </p:txBody>
      </p:sp>
      <p:sp>
        <p:nvSpPr>
          <p:cNvPr id="9" name="Прямоугольник 8"/>
          <p:cNvSpPr/>
          <p:nvPr/>
        </p:nvSpPr>
        <p:spPr>
          <a:xfrm>
            <a:off x="4008438" y="4305301"/>
            <a:ext cx="339324" cy="276999"/>
          </a:xfrm>
          <a:prstGeom prst="rect">
            <a:avLst/>
          </a:prstGeom>
        </p:spPr>
        <p:txBody>
          <a:bodyPr wrap="none">
            <a:spAutoFit/>
          </a:bodyPr>
          <a:lstStyle/>
          <a:p>
            <a:pPr eaLnBrk="1" hangingPunct="1">
              <a:defRPr/>
            </a:pPr>
            <a:r>
              <a:rPr lang="en-US" sz="1200" b="1" spc="-10" dirty="0">
                <a:ea typeface="Arial" panose="020B0604020202020204" pitchFamily="34" charset="0"/>
                <a:cs typeface="Times New Roman" panose="02020603050405020304" pitchFamily="18" charset="0"/>
              </a:rPr>
              <a:t>RS</a:t>
            </a:r>
            <a:endParaRPr lang="ru-RU" sz="1200"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5764" y="692151"/>
            <a:ext cx="5303837" cy="602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90688" y="7938"/>
            <a:ext cx="5053012" cy="685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7075" y="17463"/>
            <a:ext cx="5214938"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Рисунок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17463"/>
            <a:ext cx="5318125" cy="676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descr="Imagen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1950" y="127000"/>
            <a:ext cx="5111750"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Прямоугольник 11"/>
          <p:cNvSpPr/>
          <p:nvPr/>
        </p:nvSpPr>
        <p:spPr>
          <a:xfrm>
            <a:off x="8975725" y="981075"/>
            <a:ext cx="584200" cy="368300"/>
          </a:xfrm>
          <a:prstGeom prst="rect">
            <a:avLst/>
          </a:prstGeom>
        </p:spPr>
        <p:txBody>
          <a:bodyPr wrap="none">
            <a:spAutoFit/>
          </a:bodyPr>
          <a:lstStyle/>
          <a:p>
            <a:pPr eaLnBrk="1" hangingPunct="1">
              <a:defRPr/>
            </a:pPr>
            <a:r>
              <a:rPr lang="ru-RU" b="1" dirty="0">
                <a:ea typeface="Arial" panose="020B0604020202020204" pitchFamily="34" charset="0"/>
                <a:cs typeface="Times New Roman" panose="02020603050405020304" pitchFamily="18" charset="0"/>
              </a:rPr>
              <a:t>РНК</a:t>
            </a:r>
            <a:endParaRPr lang="ru-RU" dirty="0"/>
          </a:p>
        </p:txBody>
      </p:sp>
      <p:sp>
        <p:nvSpPr>
          <p:cNvPr id="13" name="Прямоугольник 12"/>
          <p:cNvSpPr/>
          <p:nvPr/>
        </p:nvSpPr>
        <p:spPr>
          <a:xfrm>
            <a:off x="9299575" y="2222500"/>
            <a:ext cx="730250" cy="369888"/>
          </a:xfrm>
          <a:prstGeom prst="rect">
            <a:avLst/>
          </a:prstGeom>
        </p:spPr>
        <p:txBody>
          <a:bodyPr wrap="none">
            <a:spAutoFit/>
          </a:bodyPr>
          <a:lstStyle/>
          <a:p>
            <a:pPr eaLnBrk="1" hangingPunct="1">
              <a:defRPr/>
            </a:pPr>
            <a:r>
              <a:rPr lang="ru-RU" b="1" dirty="0" err="1">
                <a:ea typeface="Arial" panose="020B0604020202020204" pitchFamily="34" charset="0"/>
                <a:cs typeface="Times New Roman" panose="02020603050405020304" pitchFamily="18" charset="0"/>
              </a:rPr>
              <a:t>кДНК</a:t>
            </a:r>
            <a:endParaRPr lang="ru-RU" dirty="0"/>
          </a:p>
        </p:txBody>
      </p:sp>
      <p:sp>
        <p:nvSpPr>
          <p:cNvPr id="14" name="Прямоугольник 13"/>
          <p:cNvSpPr/>
          <p:nvPr/>
        </p:nvSpPr>
        <p:spPr>
          <a:xfrm>
            <a:off x="9191625" y="4121150"/>
            <a:ext cx="1346200" cy="369888"/>
          </a:xfrm>
          <a:prstGeom prst="rect">
            <a:avLst/>
          </a:prstGeom>
        </p:spPr>
        <p:txBody>
          <a:bodyPr wrap="none">
            <a:spAutoFit/>
          </a:bodyPr>
          <a:lstStyle/>
          <a:p>
            <a:pPr eaLnBrk="1" hangingPunct="1">
              <a:defRPr/>
            </a:pPr>
            <a:r>
              <a:rPr lang="ru-RU" b="1" dirty="0"/>
              <a:t>Хромосома</a:t>
            </a:r>
          </a:p>
        </p:txBody>
      </p:sp>
      <p:pic>
        <p:nvPicPr>
          <p:cNvPr id="16" name="Рисунок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05575" y="26988"/>
            <a:ext cx="4129088"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378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27651"/>
                                        </p:tgtEl>
                                        <p:attrNameLst>
                                          <p:attrName>style.visibility</p:attrName>
                                        </p:attrNameLst>
                                      </p:cBhvr>
                                      <p:to>
                                        <p:strVal val="visible"/>
                                      </p:to>
                                    </p:set>
                                    <p:animEffect transition="in" filter="fade">
                                      <p:cBhvr>
                                        <p:cTn id="35" dur="1000"/>
                                        <p:tgtEl>
                                          <p:spTgt spid="27651"/>
                                        </p:tgtEl>
                                      </p:cBhvr>
                                    </p:animEffect>
                                    <p:anim calcmode="lin" valueType="num">
                                      <p:cBhvr>
                                        <p:cTn id="36" dur="1000" fill="hold"/>
                                        <p:tgtEl>
                                          <p:spTgt spid="27651"/>
                                        </p:tgtEl>
                                        <p:attrNameLst>
                                          <p:attrName>ppt_x</p:attrName>
                                        </p:attrNameLst>
                                      </p:cBhvr>
                                      <p:tavLst>
                                        <p:tav tm="0">
                                          <p:val>
                                            <p:strVal val="#ppt_x"/>
                                          </p:val>
                                        </p:tav>
                                        <p:tav tm="100000">
                                          <p:val>
                                            <p:strVal val="#ppt_x"/>
                                          </p:val>
                                        </p:tav>
                                      </p:tavLst>
                                    </p:anim>
                                    <p:anim calcmode="lin" valueType="num">
                                      <p:cBhvr>
                                        <p:cTn id="37" dur="1000" fill="hold"/>
                                        <p:tgtEl>
                                          <p:spTgt spid="27651"/>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44450"/>
            <a:ext cx="5662612"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Рисунок 3"/>
          <p:cNvPicPr>
            <a:picLocks noChangeAspect="1"/>
          </p:cNvPicPr>
          <p:nvPr/>
        </p:nvPicPr>
        <p:blipFill>
          <a:blip r:embed="rId3">
            <a:extLst>
              <a:ext uri="{28A0092B-C50C-407E-A947-70E740481C1C}">
                <a14:useLocalDpi xmlns:a14="http://schemas.microsoft.com/office/drawing/2010/main" val="0"/>
              </a:ext>
            </a:extLst>
          </a:blip>
          <a:srcRect l="1881" t="7188" r="3307" b="-5621"/>
          <a:stretch>
            <a:fillRect/>
          </a:stretch>
        </p:blipFill>
        <p:spPr bwMode="auto">
          <a:xfrm>
            <a:off x="2500314" y="3975100"/>
            <a:ext cx="7235825"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797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9513" y="98425"/>
            <a:ext cx="5294312"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Рисунок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4788" y="3357564"/>
            <a:ext cx="4424362"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714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765175"/>
            <a:ext cx="8423275"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Прямоугольник 4"/>
          <p:cNvSpPr>
            <a:spLocks noChangeArrowheads="1"/>
          </p:cNvSpPr>
          <p:nvPr/>
        </p:nvSpPr>
        <p:spPr bwMode="auto">
          <a:xfrm>
            <a:off x="3071814" y="5949950"/>
            <a:ext cx="66246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b="1" i="1">
                <a:latin typeface="Arial" panose="020B0604020202020204" pitchFamily="34" charset="0"/>
              </a:rPr>
              <a:t>LTR</a:t>
            </a:r>
            <a:r>
              <a:rPr lang="en-US" altLang="ru-RU" sz="1400" b="1">
                <a:latin typeface="Arial" panose="020B0604020202020204" pitchFamily="34" charset="0"/>
              </a:rPr>
              <a:t>: Long Terminal Repeats; </a:t>
            </a:r>
            <a:r>
              <a:rPr lang="en-US" altLang="ru-RU" sz="1400" b="1" i="1">
                <a:latin typeface="Arial" panose="020B0604020202020204" pitchFamily="34" charset="0"/>
              </a:rPr>
              <a:t>LINE</a:t>
            </a:r>
            <a:r>
              <a:rPr lang="en-US" altLang="ru-RU" sz="1400" b="1">
                <a:latin typeface="Arial" panose="020B0604020202020204" pitchFamily="34" charset="0"/>
              </a:rPr>
              <a:t>: Long interspersed nuclear elements; </a:t>
            </a:r>
            <a:r>
              <a:rPr lang="en-US" altLang="ru-RU" sz="1400" b="1" i="1">
                <a:latin typeface="Arial" panose="020B0604020202020204" pitchFamily="34" charset="0"/>
              </a:rPr>
              <a:t>SINE</a:t>
            </a:r>
            <a:r>
              <a:rPr lang="en-US" altLang="ru-RU" sz="1400" b="1">
                <a:latin typeface="Arial" panose="020B0604020202020204" pitchFamily="34" charset="0"/>
              </a:rPr>
              <a:t>: Short interspersed elements.</a:t>
            </a:r>
            <a:endParaRPr lang="ru-RU" altLang="ru-RU" sz="1400" b="1">
              <a:latin typeface="Arial" panose="020B0604020202020204" pitchFamily="34" charset="0"/>
            </a:endParaRPr>
          </a:p>
        </p:txBody>
      </p:sp>
      <p:sp>
        <p:nvSpPr>
          <p:cNvPr id="61444" name="Прямоугольник 5"/>
          <p:cNvSpPr>
            <a:spLocks noChangeArrowheads="1"/>
          </p:cNvSpPr>
          <p:nvPr/>
        </p:nvSpPr>
        <p:spPr bwMode="auto">
          <a:xfrm>
            <a:off x="2782888" y="190500"/>
            <a:ext cx="6697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Copy and paste</a:t>
            </a:r>
            <a:r>
              <a:rPr lang="en-US" altLang="ru-RU" sz="1800">
                <a:latin typeface="Arial" panose="020B0604020202020204" pitchFamily="34" charset="0"/>
              </a:rPr>
              <a:t> (Class I TEs) or </a:t>
            </a:r>
            <a:r>
              <a:rPr lang="en-US" altLang="ru-RU" sz="1800" i="1">
                <a:latin typeface="Arial" panose="020B0604020202020204" pitchFamily="34" charset="0"/>
              </a:rPr>
              <a:t>cut and paste</a:t>
            </a:r>
            <a:r>
              <a:rPr lang="en-US" altLang="ru-RU" sz="1800">
                <a:latin typeface="Arial" panose="020B0604020202020204" pitchFamily="34" charset="0"/>
              </a:rPr>
              <a:t> (Class II TEs)</a:t>
            </a:r>
            <a:endParaRPr lang="ru-RU" altLang="ru-RU" sz="1800">
              <a:latin typeface="Arial" panose="020B0604020202020204" pitchFamily="34" charset="0"/>
            </a:endParaRPr>
          </a:p>
        </p:txBody>
      </p:sp>
      <p:sp>
        <p:nvSpPr>
          <p:cNvPr id="61445" name="Прямоугольник 7"/>
          <p:cNvSpPr>
            <a:spLocks noChangeArrowheads="1"/>
          </p:cNvSpPr>
          <p:nvPr/>
        </p:nvSpPr>
        <p:spPr bwMode="auto">
          <a:xfrm>
            <a:off x="4872039" y="6472239"/>
            <a:ext cx="5614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Arial" panose="020B0604020202020204" pitchFamily="34" charset="0"/>
                <a:hlinkClick r:id="rId3" tooltip="Genes."/>
              </a:rPr>
              <a:t>Genes (Basel).</a:t>
            </a:r>
            <a:r>
              <a:rPr lang="en-US" altLang="ru-RU" sz="1400">
                <a:latin typeface="Arial" panose="020B0604020202020204" pitchFamily="34" charset="0"/>
              </a:rPr>
              <a:t> 2018. 15;9(5). pii: E254. doi: 10.3390/genes9050254.</a:t>
            </a:r>
            <a:endParaRPr lang="ru-RU" altLang="ru-RU" sz="1400">
              <a:latin typeface="Arial" panose="020B0604020202020204" pitchFamily="34" charset="0"/>
            </a:endParaRPr>
          </a:p>
        </p:txBody>
      </p:sp>
    </p:spTree>
    <p:extLst>
      <p:ext uri="{BB962C8B-B14F-4D97-AF65-F5344CB8AC3E}">
        <p14:creationId xmlns:p14="http://schemas.microsoft.com/office/powerpoint/2010/main" val="1004732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6960</TotalTime>
  <Words>4390</Words>
  <Application>Microsoft Office PowerPoint</Application>
  <PresentationFormat>Широкоэкранный</PresentationFormat>
  <Paragraphs>354</Paragraphs>
  <Slides>49</Slides>
  <Notes>13</Notes>
  <HiddenSlides>0</HiddenSlides>
  <MMClips>0</MMClips>
  <ScaleCrop>false</ScaleCrop>
  <HeadingPairs>
    <vt:vector size="6" baseType="variant">
      <vt:variant>
        <vt:lpstr>Использованные шрифты</vt:lpstr>
      </vt:variant>
      <vt:variant>
        <vt:i4>16</vt:i4>
      </vt:variant>
      <vt:variant>
        <vt:lpstr>Тема</vt:lpstr>
      </vt:variant>
      <vt:variant>
        <vt:i4>1</vt:i4>
      </vt:variant>
      <vt:variant>
        <vt:lpstr>Заголовки слайдов</vt:lpstr>
      </vt:variant>
      <vt:variant>
        <vt:i4>49</vt:i4>
      </vt:variant>
    </vt:vector>
  </HeadingPairs>
  <TitlesOfParts>
    <vt:vector size="66" baseType="lpstr">
      <vt:lpstr>MS PGothic</vt:lpstr>
      <vt:lpstr>Arial</vt:lpstr>
      <vt:lpstr>Arial Black</vt:lpstr>
      <vt:lpstr>Arial-BoldMT</vt:lpstr>
      <vt:lpstr>Arial-ItalicMT</vt:lpstr>
      <vt:lpstr>ArialMT</vt:lpstr>
      <vt:lpstr>Baekmuk Gulim</vt:lpstr>
      <vt:lpstr>Calibri</vt:lpstr>
      <vt:lpstr>Calibri Light</vt:lpstr>
      <vt:lpstr>Calibri,BoldItalic</vt:lpstr>
      <vt:lpstr>Calibri,Italic</vt:lpstr>
      <vt:lpstr>Georgia</vt:lpstr>
      <vt:lpstr>Times</vt:lpstr>
      <vt:lpstr>Times New Roman</vt:lpstr>
      <vt:lpstr>Wingdings-Regular</vt:lpstr>
      <vt:lpstr>游ゴシック</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Коэволюция</vt:lpstr>
      <vt:lpstr>Презентация PowerPoint</vt:lpstr>
      <vt:lpstr>Презентация PowerPoint</vt:lpstr>
      <vt:lpstr>Адаптивные расхождения</vt:lpstr>
      <vt:lpstr>Презентация PowerPoint</vt:lpstr>
      <vt:lpstr>Презентация PowerPoint</vt:lpstr>
      <vt:lpstr>Методы систематики: кариосистематика, хемосистематика, геносистематика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Основные термины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RePack by Diakov</dc:creator>
  <cp:lastModifiedBy>RePack by Diakov</cp:lastModifiedBy>
  <cp:revision>19</cp:revision>
  <dcterms:created xsi:type="dcterms:W3CDTF">2021-02-11T21:39:36Z</dcterms:created>
  <dcterms:modified xsi:type="dcterms:W3CDTF">2021-02-22T09:18:13Z</dcterms:modified>
</cp:coreProperties>
</file>